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Stadio Now Display" charset="1" panose="00000000000000000000"/>
      <p:regular r:id="rId13"/>
    </p:embeddedFont>
    <p:embeddedFont>
      <p:font typeface="Stadio Now Display Bold" charset="1" panose="00000000000000000000"/>
      <p:regular r:id="rId14"/>
    </p:embeddedFont>
    <p:embeddedFont>
      <p:font typeface="Stadio Now Display Italics" charset="1" panose="00000000000000000000"/>
      <p:regular r:id="rId15"/>
    </p:embeddedFont>
    <p:embeddedFont>
      <p:font typeface="Stadio Now Display Bold Italics" charset="1" panose="00000000000000000000"/>
      <p:regular r:id="rId16"/>
    </p:embeddedFont>
    <p:embeddedFont>
      <p:font typeface="Futura" charset="1" panose="020B0502020204020303"/>
      <p:regular r:id="rId17"/>
    </p:embeddedFont>
    <p:embeddedFont>
      <p:font typeface="Futura Bold" charset="1" panose="020B0702020204020203"/>
      <p:regular r:id="rId18"/>
    </p:embeddedFont>
    <p:embeddedFont>
      <p:font typeface="Futura Italics" charset="1" panose="020B0502020204090303"/>
      <p:regular r:id="rId19"/>
    </p:embeddedFont>
    <p:embeddedFont>
      <p:font typeface="Futura Bold Italics" charset="1" panose="020B0702020204090203"/>
      <p:regular r:id="rId20"/>
    </p:embeddedFont>
    <p:embeddedFont>
      <p:font typeface="Futura Light" charset="1" panose="020B0402020204020303"/>
      <p:regular r:id="rId21"/>
    </p:embeddedFont>
    <p:embeddedFont>
      <p:font typeface="Futura Light Italics" charset="1" panose="020B0402020204090303"/>
      <p:regular r:id="rId22"/>
    </p:embeddedFont>
    <p:embeddedFont>
      <p:font typeface="Futura Medium" charset="1" panose="020B0502020204020303"/>
      <p:regular r:id="rId23"/>
    </p:embeddedFont>
    <p:embeddedFont>
      <p:font typeface="Futura Medium Italics" charset="1" panose="020B0502020204090303"/>
      <p:regular r:id="rId24"/>
    </p:embeddedFont>
    <p:embeddedFont>
      <p:font typeface="Futura Ultra-Bold" charset="1" panose="020B0802020204020204"/>
      <p:regular r:id="rId25"/>
    </p:embeddedFont>
    <p:embeddedFont>
      <p:font typeface="Futura Ultra-Bold Italics" charset="1" panose="020B0802020204090204"/>
      <p:regular r:id="rId26"/>
    </p:embeddedFont>
    <p:embeddedFont>
      <p:font typeface="Copperplate Gothic 29 AB" charset="1" panose="020E0504020206020404"/>
      <p:regular r:id="rId27"/>
    </p:embeddedFont>
    <p:embeddedFont>
      <p:font typeface="Copperplate Gothic 29 AB Bold" charset="1" panose="020E0604020206020404"/>
      <p:regular r:id="rId28"/>
    </p:embeddedFont>
    <p:embeddedFont>
      <p:font typeface="Arial" charset="1" panose="020B0502020202020204"/>
      <p:regular r:id="rId29"/>
    </p:embeddedFont>
    <p:embeddedFont>
      <p:font typeface="Arial Bold" charset="1" panose="020B0802020202020204"/>
      <p:regular r:id="rId30"/>
    </p:embeddedFont>
    <p:embeddedFont>
      <p:font typeface="Arial Italics" charset="1" panose="020B0502020202090204"/>
      <p:regular r:id="rId31"/>
    </p:embeddedFont>
    <p:embeddedFont>
      <p:font typeface="Arial Bold Italics" charset="1" panose="020B080202020209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https://ai4bharat.iitm.ac.in/indicxlit-model-2/" TargetMode="External" Type="http://schemas.openxmlformats.org/officeDocument/2006/relationships/hyperlink"/><Relationship Id="rId8" Target="../media/image32.png" Type="http://schemas.openxmlformats.org/officeDocument/2006/relationships/image"/><Relationship Id="rId9" Target="https://ai4bharat.iitm.ac.in/indicxlit-model-2/"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Chava-Sai/Translators_Comparsion.git" TargetMode="External" Type="http://schemas.openxmlformats.org/officeDocument/2006/relationships/hyperlink"/><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https://ai4bharat.iitm.ac.in/indicxlit-model-2/" TargetMode="External" Type="http://schemas.openxmlformats.org/officeDocument/2006/relationships/hyperlink"/><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https://translate.google.com" TargetMode="External" Type="http://schemas.openxmlformats.org/officeDocument/2006/relationships/hyperlink"/><Relationship Id="rId7" Target="../media/image12.png" Type="http://schemas.openxmlformats.org/officeDocument/2006/relationships/image"/><Relationship Id="rId8" Target="https://models.ai4bharat.org#/nmt/v2" TargetMode="External" Type="http://schemas.openxmlformats.org/officeDocument/2006/relationships/hyperlink"/><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2537351" y="1439326"/>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3656" y="8978185"/>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8492" y="558175"/>
            <a:ext cx="1459050" cy="1459050"/>
          </a:xfrm>
          <a:custGeom>
            <a:avLst/>
            <a:gdLst/>
            <a:ahLst/>
            <a:cxnLst/>
            <a:rect r="r" b="b" t="t" l="l"/>
            <a:pathLst>
              <a:path h="1459050" w="1459050">
                <a:moveTo>
                  <a:pt x="0" y="0"/>
                </a:moveTo>
                <a:lnTo>
                  <a:pt x="1459050" y="0"/>
                </a:lnTo>
                <a:lnTo>
                  <a:pt x="1459050" y="1459050"/>
                </a:lnTo>
                <a:lnTo>
                  <a:pt x="0" y="1459050"/>
                </a:lnTo>
                <a:lnTo>
                  <a:pt x="0" y="0"/>
                </a:lnTo>
                <a:close/>
              </a:path>
            </a:pathLst>
          </a:custGeom>
          <a:blipFill>
            <a:blip r:embed="rId6"/>
            <a:stretch>
              <a:fillRect l="0" t="0" r="0" b="0"/>
            </a:stretch>
          </a:blipFill>
        </p:spPr>
      </p:sp>
      <p:sp>
        <p:nvSpPr>
          <p:cNvPr name="TextBox 5" id="5"/>
          <p:cNvSpPr txBox="true"/>
          <p:nvPr/>
        </p:nvSpPr>
        <p:spPr>
          <a:xfrm rot="0">
            <a:off x="2313309" y="709215"/>
            <a:ext cx="8869912" cy="1099820"/>
          </a:xfrm>
          <a:prstGeom prst="rect">
            <a:avLst/>
          </a:prstGeom>
        </p:spPr>
        <p:txBody>
          <a:bodyPr anchor="t" rtlCol="false" tIns="0" lIns="0" bIns="0" rIns="0">
            <a:spAutoFit/>
          </a:bodyPr>
          <a:lstStyle/>
          <a:p>
            <a:pPr>
              <a:lnSpc>
                <a:spcPts val="4479"/>
              </a:lnSpc>
            </a:pPr>
            <a:r>
              <a:rPr lang="en-US" sz="3199">
                <a:solidFill>
                  <a:srgbClr val="004AAD"/>
                </a:solidFill>
                <a:latin typeface="Montserrat Classic Bold Italics"/>
              </a:rPr>
              <a:t>Indian Institute of Information Technology</a:t>
            </a:r>
          </a:p>
          <a:p>
            <a:pPr>
              <a:lnSpc>
                <a:spcPts val="4479"/>
              </a:lnSpc>
            </a:pPr>
            <a:r>
              <a:rPr lang="en-US" sz="3199">
                <a:solidFill>
                  <a:srgbClr val="004AAD"/>
                </a:solidFill>
                <a:latin typeface="Montserrat Classic Bold Italics"/>
              </a:rPr>
              <a:t>Dharwad</a:t>
            </a:r>
          </a:p>
        </p:txBody>
      </p:sp>
      <p:sp>
        <p:nvSpPr>
          <p:cNvPr name="TextBox 6" id="6"/>
          <p:cNvSpPr txBox="true"/>
          <p:nvPr/>
        </p:nvSpPr>
        <p:spPr>
          <a:xfrm rot="0">
            <a:off x="578492" y="2801528"/>
            <a:ext cx="12232460" cy="1805940"/>
          </a:xfrm>
          <a:prstGeom prst="rect">
            <a:avLst/>
          </a:prstGeom>
        </p:spPr>
        <p:txBody>
          <a:bodyPr anchor="t" rtlCol="false" tIns="0" lIns="0" bIns="0" rIns="0">
            <a:spAutoFit/>
          </a:bodyPr>
          <a:lstStyle/>
          <a:p>
            <a:pPr>
              <a:lnSpc>
                <a:spcPts val="6929"/>
              </a:lnSpc>
            </a:pPr>
            <a:r>
              <a:rPr lang="en-US" sz="6999">
                <a:solidFill>
                  <a:srgbClr val="004AAD"/>
                </a:solidFill>
                <a:latin typeface="Montserrat Classic Bold"/>
              </a:rPr>
              <a:t>ALGORITHMS AND ARTIFICIAL INTELLIGENCE</a:t>
            </a:r>
          </a:p>
        </p:txBody>
      </p:sp>
      <p:sp>
        <p:nvSpPr>
          <p:cNvPr name="TextBox 7" id="7"/>
          <p:cNvSpPr txBox="true"/>
          <p:nvPr/>
        </p:nvSpPr>
        <p:spPr>
          <a:xfrm rot="0">
            <a:off x="578492" y="4721768"/>
            <a:ext cx="11881175" cy="2334387"/>
          </a:xfrm>
          <a:prstGeom prst="rect">
            <a:avLst/>
          </a:prstGeom>
        </p:spPr>
        <p:txBody>
          <a:bodyPr anchor="t" rtlCol="false" tIns="0" lIns="0" bIns="0" rIns="0">
            <a:spAutoFit/>
          </a:bodyPr>
          <a:lstStyle/>
          <a:p>
            <a:pPr>
              <a:lnSpc>
                <a:spcPts val="6038"/>
              </a:lnSpc>
            </a:pPr>
            <a:r>
              <a:rPr lang="en-US" sz="6099">
                <a:solidFill>
                  <a:srgbClr val="2BB4D4"/>
                </a:solidFill>
                <a:latin typeface="Montserrat Classic Bold"/>
              </a:rPr>
              <a:t>COMPARITIVE ANALYSIS OF GOOGLE TRANSLATOR AND AI4BHARAT TRANSLATOR</a:t>
            </a:r>
          </a:p>
        </p:txBody>
      </p:sp>
      <p:sp>
        <p:nvSpPr>
          <p:cNvPr name="TextBox 8" id="8"/>
          <p:cNvSpPr txBox="true"/>
          <p:nvPr/>
        </p:nvSpPr>
        <p:spPr>
          <a:xfrm rot="0">
            <a:off x="1760115" y="7342441"/>
            <a:ext cx="10699552" cy="563892"/>
          </a:xfrm>
          <a:prstGeom prst="rect">
            <a:avLst/>
          </a:prstGeom>
        </p:spPr>
        <p:txBody>
          <a:bodyPr anchor="t" rtlCol="false" tIns="0" lIns="0" bIns="0" rIns="0">
            <a:spAutoFit/>
          </a:bodyPr>
          <a:lstStyle/>
          <a:p>
            <a:pPr algn="ctr">
              <a:lnSpc>
                <a:spcPts val="4200"/>
              </a:lnSpc>
              <a:spcBef>
                <a:spcPct val="0"/>
              </a:spcBef>
            </a:pPr>
            <a:r>
              <a:rPr lang="en-US" sz="4200">
                <a:solidFill>
                  <a:srgbClr val="144778"/>
                </a:solidFill>
                <a:latin typeface="Montserrat Classic Bold"/>
              </a:rPr>
              <a:t>- A TRANSLATION TECHNOLOGY STUDY</a:t>
            </a:r>
          </a:p>
        </p:txBody>
      </p:sp>
      <p:sp>
        <p:nvSpPr>
          <p:cNvPr name="TextBox 9" id="9"/>
          <p:cNvSpPr txBox="true"/>
          <p:nvPr/>
        </p:nvSpPr>
        <p:spPr>
          <a:xfrm rot="0">
            <a:off x="7604647" y="9248775"/>
            <a:ext cx="10412611" cy="524522"/>
          </a:xfrm>
          <a:prstGeom prst="rect">
            <a:avLst/>
          </a:prstGeom>
        </p:spPr>
        <p:txBody>
          <a:bodyPr anchor="t" rtlCol="false" tIns="0" lIns="0" bIns="0" rIns="0">
            <a:spAutoFit/>
          </a:bodyPr>
          <a:lstStyle/>
          <a:p>
            <a:pPr algn="ctr">
              <a:lnSpc>
                <a:spcPts val="3400"/>
              </a:lnSpc>
              <a:spcBef>
                <a:spcPct val="0"/>
              </a:spcBef>
            </a:pPr>
            <a:r>
              <a:rPr lang="en-US" sz="3400">
                <a:solidFill>
                  <a:srgbClr val="000000"/>
                </a:solidFill>
                <a:latin typeface="Copperplate Gothic 29 AB Bold"/>
              </a:rPr>
              <a:t>COURSE INSTRUCTOR : DR.ANIMESH CHATURVEDI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488382" y="-4650568"/>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636471">
            <a:off x="13016254" y="5403484"/>
            <a:ext cx="9106589" cy="7401173"/>
          </a:xfrm>
          <a:custGeom>
            <a:avLst/>
            <a:gdLst/>
            <a:ahLst/>
            <a:cxnLst/>
            <a:rect r="r" b="b" t="t" l="l"/>
            <a:pathLst>
              <a:path h="7401173" w="9106589">
                <a:moveTo>
                  <a:pt x="9106589" y="0"/>
                </a:moveTo>
                <a:lnTo>
                  <a:pt x="0" y="0"/>
                </a:lnTo>
                <a:lnTo>
                  <a:pt x="0" y="7401174"/>
                </a:lnTo>
                <a:lnTo>
                  <a:pt x="9106589" y="7401174"/>
                </a:lnTo>
                <a:lnTo>
                  <a:pt x="9106589"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6525" y="5812014"/>
            <a:ext cx="11816740" cy="3781357"/>
          </a:xfrm>
          <a:custGeom>
            <a:avLst/>
            <a:gdLst/>
            <a:ahLst/>
            <a:cxnLst/>
            <a:rect r="r" b="b" t="t" l="l"/>
            <a:pathLst>
              <a:path h="3781357" w="11816740">
                <a:moveTo>
                  <a:pt x="0" y="0"/>
                </a:moveTo>
                <a:lnTo>
                  <a:pt x="11816740" y="0"/>
                </a:lnTo>
                <a:lnTo>
                  <a:pt x="11816740" y="3781357"/>
                </a:lnTo>
                <a:lnTo>
                  <a:pt x="0" y="3781357"/>
                </a:lnTo>
                <a:lnTo>
                  <a:pt x="0" y="0"/>
                </a:lnTo>
                <a:close/>
              </a:path>
            </a:pathLst>
          </a:custGeom>
          <a:blipFill>
            <a:blip r:embed="rId6"/>
            <a:stretch>
              <a:fillRect l="0" t="0" r="0" b="0"/>
            </a:stretch>
          </a:blipFill>
          <a:ln w="76200" cap="sq">
            <a:solidFill>
              <a:srgbClr val="000000"/>
            </a:solidFill>
            <a:prstDash val="solid"/>
            <a:miter/>
          </a:ln>
        </p:spPr>
      </p:sp>
      <p:sp>
        <p:nvSpPr>
          <p:cNvPr name="TextBox 5" id="5"/>
          <p:cNvSpPr txBox="true"/>
          <p:nvPr/>
        </p:nvSpPr>
        <p:spPr>
          <a:xfrm rot="0">
            <a:off x="261982" y="379806"/>
            <a:ext cx="17764037" cy="727711"/>
          </a:xfrm>
          <a:prstGeom prst="rect">
            <a:avLst/>
          </a:prstGeom>
        </p:spPr>
        <p:txBody>
          <a:bodyPr anchor="t" rtlCol="false" tIns="0" lIns="0" bIns="0" rIns="0">
            <a:spAutoFit/>
          </a:bodyPr>
          <a:lstStyle/>
          <a:p>
            <a:pPr>
              <a:lnSpc>
                <a:spcPts val="5400"/>
              </a:lnSpc>
            </a:pPr>
            <a:r>
              <a:rPr lang="en-US" sz="5400">
                <a:solidFill>
                  <a:srgbClr val="004AAD"/>
                </a:solidFill>
                <a:latin typeface="Montserrat Classic Bold"/>
              </a:rPr>
              <a:t>GOOGLE TRANSLATOR (NMT) ARCHITECTURE</a:t>
            </a:r>
          </a:p>
        </p:txBody>
      </p:sp>
      <p:sp>
        <p:nvSpPr>
          <p:cNvPr name="TextBox 6" id="6"/>
          <p:cNvSpPr txBox="true"/>
          <p:nvPr/>
        </p:nvSpPr>
        <p:spPr>
          <a:xfrm rot="0">
            <a:off x="1028700" y="2138677"/>
            <a:ext cx="16230600" cy="1313815"/>
          </a:xfrm>
          <a:prstGeom prst="rect">
            <a:avLst/>
          </a:prstGeom>
        </p:spPr>
        <p:txBody>
          <a:bodyPr anchor="t" rtlCol="false" tIns="0" lIns="0" bIns="0" rIns="0">
            <a:spAutoFit/>
          </a:bodyPr>
          <a:lstStyle/>
          <a:p>
            <a:pPr marL="561341" indent="-280670" lvl="1">
              <a:lnSpc>
                <a:spcPts val="2600"/>
              </a:lnSpc>
              <a:buFont typeface="Arial"/>
              <a:buChar char="•"/>
            </a:pPr>
            <a:r>
              <a:rPr lang="en-US" sz="2600">
                <a:solidFill>
                  <a:srgbClr val="000000"/>
                </a:solidFill>
                <a:latin typeface="Montserrat Classic"/>
              </a:rPr>
              <a:t>The fundamental architecture common to both Neural Machine Translation (NMT) and Statistical Machine Translation (SMT) models involves an encoder that compresses the source language text, and a decoder that utilizes this representation to generate the translated text in the target language.</a:t>
            </a:r>
          </a:p>
        </p:txBody>
      </p:sp>
      <p:sp>
        <p:nvSpPr>
          <p:cNvPr name="TextBox 7" id="7"/>
          <p:cNvSpPr txBox="true"/>
          <p:nvPr/>
        </p:nvSpPr>
        <p:spPr>
          <a:xfrm rot="0">
            <a:off x="854969" y="1317620"/>
            <a:ext cx="15058096" cy="649607"/>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ENCODER-DECODER ARCHITECTURE</a:t>
            </a:r>
          </a:p>
        </p:txBody>
      </p:sp>
      <p:sp>
        <p:nvSpPr>
          <p:cNvPr name="TextBox 8" id="8"/>
          <p:cNvSpPr txBox="true"/>
          <p:nvPr/>
        </p:nvSpPr>
        <p:spPr>
          <a:xfrm rot="0">
            <a:off x="854969" y="4369649"/>
            <a:ext cx="15058096" cy="989965"/>
          </a:xfrm>
          <a:prstGeom prst="rect">
            <a:avLst/>
          </a:prstGeom>
        </p:spPr>
        <p:txBody>
          <a:bodyPr anchor="t" rtlCol="false" tIns="0" lIns="0" bIns="0" rIns="0">
            <a:spAutoFit/>
          </a:bodyPr>
          <a:lstStyle/>
          <a:p>
            <a:pPr algn="just" marL="561341" indent="-280670" lvl="1">
              <a:lnSpc>
                <a:spcPts val="2600"/>
              </a:lnSpc>
              <a:buFont typeface="Arial"/>
              <a:buChar char="•"/>
            </a:pPr>
            <a:r>
              <a:rPr lang="en-US" sz="2600">
                <a:solidFill>
                  <a:srgbClr val="000000"/>
                </a:solidFill>
                <a:latin typeface="Montserrat Classic"/>
              </a:rPr>
              <a:t>Attention mechanism, a crucial component of NMT models, enhances translation accuracy and fluency by enabling the decoder to focus on specific parts of the encoded source language text during the generation of translations.</a:t>
            </a:r>
          </a:p>
        </p:txBody>
      </p:sp>
      <p:sp>
        <p:nvSpPr>
          <p:cNvPr name="TextBox 9" id="9"/>
          <p:cNvSpPr txBox="true"/>
          <p:nvPr/>
        </p:nvSpPr>
        <p:spPr>
          <a:xfrm rot="0">
            <a:off x="854969" y="3584607"/>
            <a:ext cx="15058096" cy="625477"/>
          </a:xfrm>
          <a:prstGeom prst="rect">
            <a:avLst/>
          </a:prstGeom>
        </p:spPr>
        <p:txBody>
          <a:bodyPr anchor="t" rtlCol="false" tIns="0" lIns="0" bIns="0" rIns="0">
            <a:spAutoFit/>
          </a:bodyPr>
          <a:lstStyle/>
          <a:p>
            <a:pPr>
              <a:lnSpc>
                <a:spcPts val="4000"/>
              </a:lnSpc>
            </a:pPr>
            <a:r>
              <a:rPr lang="en-US" sz="4000">
                <a:solidFill>
                  <a:srgbClr val="004AAD"/>
                </a:solidFill>
                <a:latin typeface="Futura Bold"/>
              </a:rPr>
              <a:t>ATTENTION MECHANISM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85810">
            <a:off x="14334403" y="-3935273"/>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94833">
            <a:off x="-4315246" y="-11682988"/>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599242" y="5416346"/>
            <a:ext cx="11403847" cy="4615046"/>
          </a:xfrm>
          <a:custGeom>
            <a:avLst/>
            <a:gdLst/>
            <a:ahLst/>
            <a:cxnLst/>
            <a:rect r="r" b="b" t="t" l="l"/>
            <a:pathLst>
              <a:path h="4615046" w="11403847">
                <a:moveTo>
                  <a:pt x="0" y="0"/>
                </a:moveTo>
                <a:lnTo>
                  <a:pt x="11403846" y="0"/>
                </a:lnTo>
                <a:lnTo>
                  <a:pt x="11403846" y="4615047"/>
                </a:lnTo>
                <a:lnTo>
                  <a:pt x="0" y="4615047"/>
                </a:lnTo>
                <a:lnTo>
                  <a:pt x="0" y="0"/>
                </a:lnTo>
                <a:close/>
              </a:path>
            </a:pathLst>
          </a:custGeom>
          <a:blipFill>
            <a:blip r:embed="rId6"/>
            <a:stretch>
              <a:fillRect l="0" t="0" r="0" b="0"/>
            </a:stretch>
          </a:blipFill>
        </p:spPr>
      </p:sp>
      <p:sp>
        <p:nvSpPr>
          <p:cNvPr name="Freeform 5" id="5"/>
          <p:cNvSpPr/>
          <p:nvPr/>
        </p:nvSpPr>
        <p:spPr>
          <a:xfrm flipH="false" flipV="false" rot="0">
            <a:off x="1574712" y="5416346"/>
            <a:ext cx="3464905" cy="4562125"/>
          </a:xfrm>
          <a:custGeom>
            <a:avLst/>
            <a:gdLst/>
            <a:ahLst/>
            <a:cxnLst/>
            <a:rect r="r" b="b" t="t" l="l"/>
            <a:pathLst>
              <a:path h="4562125" w="3464905">
                <a:moveTo>
                  <a:pt x="0" y="0"/>
                </a:moveTo>
                <a:lnTo>
                  <a:pt x="3464906" y="0"/>
                </a:lnTo>
                <a:lnTo>
                  <a:pt x="3464906" y="4562126"/>
                </a:lnTo>
                <a:lnTo>
                  <a:pt x="0" y="4562126"/>
                </a:lnTo>
                <a:lnTo>
                  <a:pt x="0" y="0"/>
                </a:lnTo>
                <a:close/>
              </a:path>
            </a:pathLst>
          </a:custGeom>
          <a:blipFill>
            <a:blip r:embed="rId7"/>
            <a:stretch>
              <a:fillRect l="0" t="0" r="0" b="0"/>
            </a:stretch>
          </a:blipFill>
        </p:spPr>
      </p:sp>
      <p:sp>
        <p:nvSpPr>
          <p:cNvPr name="TextBox 6" id="6"/>
          <p:cNvSpPr txBox="true"/>
          <p:nvPr/>
        </p:nvSpPr>
        <p:spPr>
          <a:xfrm rot="0">
            <a:off x="654325" y="647377"/>
            <a:ext cx="10500108" cy="673746"/>
          </a:xfrm>
          <a:prstGeom prst="rect">
            <a:avLst/>
          </a:prstGeom>
        </p:spPr>
        <p:txBody>
          <a:bodyPr anchor="t" rtlCol="false" tIns="0" lIns="0" bIns="0" rIns="0">
            <a:spAutoFit/>
          </a:bodyPr>
          <a:lstStyle/>
          <a:p>
            <a:pPr>
              <a:lnSpc>
                <a:spcPts val="4400"/>
              </a:lnSpc>
            </a:pPr>
            <a:r>
              <a:rPr lang="en-US" sz="4400">
                <a:solidFill>
                  <a:srgbClr val="004AAD"/>
                </a:solidFill>
                <a:latin typeface="Futura Bold"/>
              </a:rPr>
              <a:t>MULTI-LAYER PERCEPTRON</a:t>
            </a:r>
          </a:p>
        </p:txBody>
      </p:sp>
      <p:sp>
        <p:nvSpPr>
          <p:cNvPr name="TextBox 7" id="7"/>
          <p:cNvSpPr txBox="true"/>
          <p:nvPr/>
        </p:nvSpPr>
        <p:spPr>
          <a:xfrm rot="0">
            <a:off x="809115" y="1431710"/>
            <a:ext cx="12457137" cy="1010920"/>
          </a:xfrm>
          <a:prstGeom prst="rect">
            <a:avLst/>
          </a:prstGeom>
        </p:spPr>
        <p:txBody>
          <a:bodyPr anchor="t" rtlCol="false" tIns="0" lIns="0" bIns="0" rIns="0">
            <a:spAutoFit/>
          </a:bodyPr>
          <a:lstStyle/>
          <a:p>
            <a:pPr marL="561341" indent="-280670" lvl="1">
              <a:lnSpc>
                <a:spcPts val="4160"/>
              </a:lnSpc>
              <a:buFont typeface="Arial"/>
              <a:buChar char="•"/>
            </a:pPr>
            <a:r>
              <a:rPr lang="en-US" sz="2600">
                <a:solidFill>
                  <a:srgbClr val="2E2E2E"/>
                </a:solidFill>
                <a:latin typeface="Montserrat Classic"/>
              </a:rPr>
              <a:t> Used in both NMT and SMT models to process the encoded representation and generate the translated text.</a:t>
            </a:r>
          </a:p>
        </p:txBody>
      </p:sp>
      <p:sp>
        <p:nvSpPr>
          <p:cNvPr name="TextBox 8" id="8"/>
          <p:cNvSpPr txBox="true"/>
          <p:nvPr/>
        </p:nvSpPr>
        <p:spPr>
          <a:xfrm rot="0">
            <a:off x="654325" y="2661705"/>
            <a:ext cx="14148463" cy="649617"/>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LONG SHORT-TERM MEMORY (LSTM) NETWORKS</a:t>
            </a:r>
          </a:p>
        </p:txBody>
      </p:sp>
      <p:sp>
        <p:nvSpPr>
          <p:cNvPr name="TextBox 9" id="9"/>
          <p:cNvSpPr txBox="true"/>
          <p:nvPr/>
        </p:nvSpPr>
        <p:spPr>
          <a:xfrm rot="0">
            <a:off x="809115" y="3444672"/>
            <a:ext cx="13993673" cy="1534795"/>
          </a:xfrm>
          <a:prstGeom prst="rect">
            <a:avLst/>
          </a:prstGeom>
        </p:spPr>
        <p:txBody>
          <a:bodyPr anchor="t" rtlCol="false" tIns="0" lIns="0" bIns="0" rIns="0">
            <a:spAutoFit/>
          </a:bodyPr>
          <a:lstStyle/>
          <a:p>
            <a:pPr marL="561341" indent="-280670" lvl="1">
              <a:lnSpc>
                <a:spcPts val="4160"/>
              </a:lnSpc>
              <a:buFont typeface="Arial"/>
              <a:buChar char="•"/>
            </a:pPr>
            <a:r>
              <a:rPr lang="en-US" sz="2600">
                <a:solidFill>
                  <a:srgbClr val="2E2E2E"/>
                </a:solidFill>
                <a:latin typeface="Montserrat Classic"/>
              </a:rPr>
              <a:t>These are a type of recurrent neural network used in some NMT models to capture long-range dependencies in the source language text, which is important for accurate translations of complex sentences.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296436" cy="10287000"/>
          </a:xfrm>
          <a:custGeom>
            <a:avLst/>
            <a:gdLst/>
            <a:ahLst/>
            <a:cxnLst/>
            <a:rect r="r" b="b" t="t" l="l"/>
            <a:pathLst>
              <a:path h="10287000" w="8296436">
                <a:moveTo>
                  <a:pt x="0" y="0"/>
                </a:moveTo>
                <a:lnTo>
                  <a:pt x="8296436" y="0"/>
                </a:lnTo>
                <a:lnTo>
                  <a:pt x="8296436"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389166" y="1805951"/>
            <a:ext cx="8898834" cy="7145532"/>
          </a:xfrm>
          <a:custGeom>
            <a:avLst/>
            <a:gdLst/>
            <a:ahLst/>
            <a:cxnLst/>
            <a:rect r="r" b="b" t="t" l="l"/>
            <a:pathLst>
              <a:path h="7145532" w="8898834">
                <a:moveTo>
                  <a:pt x="0" y="0"/>
                </a:moveTo>
                <a:lnTo>
                  <a:pt x="8898834" y="0"/>
                </a:lnTo>
                <a:lnTo>
                  <a:pt x="8898834" y="7145532"/>
                </a:lnTo>
                <a:lnTo>
                  <a:pt x="0" y="7145532"/>
                </a:lnTo>
                <a:lnTo>
                  <a:pt x="0" y="0"/>
                </a:lnTo>
                <a:close/>
              </a:path>
            </a:pathLst>
          </a:custGeom>
          <a:blipFill>
            <a:blip r:embed="rId3"/>
            <a:stretch>
              <a:fillRect l="0" t="0" r="0" b="0"/>
            </a:stretch>
          </a:blipFill>
        </p:spPr>
      </p:sp>
      <p:sp>
        <p:nvSpPr>
          <p:cNvPr name="TextBox 4" id="4"/>
          <p:cNvSpPr txBox="true"/>
          <p:nvPr/>
        </p:nvSpPr>
        <p:spPr>
          <a:xfrm rot="0">
            <a:off x="9144000" y="1133475"/>
            <a:ext cx="8335661" cy="763916"/>
          </a:xfrm>
          <a:prstGeom prst="rect">
            <a:avLst/>
          </a:prstGeom>
        </p:spPr>
        <p:txBody>
          <a:bodyPr anchor="t" rtlCol="false" tIns="0" lIns="0" bIns="0" rIns="0">
            <a:spAutoFit/>
          </a:bodyPr>
          <a:lstStyle/>
          <a:p>
            <a:pPr algn="ctr">
              <a:lnSpc>
                <a:spcPts val="5700"/>
              </a:lnSpc>
              <a:spcBef>
                <a:spcPct val="0"/>
              </a:spcBef>
            </a:pPr>
            <a:r>
              <a:rPr lang="en-US" sz="5700">
                <a:solidFill>
                  <a:srgbClr val="000000"/>
                </a:solidFill>
                <a:latin typeface="Montserrat Classic Bold"/>
              </a:rPr>
              <a:t>NMT COMPONENTS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064462">
            <a:off x="-8871990" y="-4694095"/>
            <a:ext cx="18539921" cy="18539921"/>
          </a:xfrm>
          <a:custGeom>
            <a:avLst/>
            <a:gdLst/>
            <a:ahLst/>
            <a:cxnLst/>
            <a:rect r="r" b="b" t="t" l="l"/>
            <a:pathLst>
              <a:path h="18539921" w="18539921">
                <a:moveTo>
                  <a:pt x="0" y="0"/>
                </a:moveTo>
                <a:lnTo>
                  <a:pt x="18539922" y="0"/>
                </a:lnTo>
                <a:lnTo>
                  <a:pt x="18539922"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059" y="557706"/>
            <a:ext cx="12116044" cy="1351280"/>
          </a:xfrm>
          <a:prstGeom prst="rect">
            <a:avLst/>
          </a:prstGeom>
        </p:spPr>
        <p:txBody>
          <a:bodyPr anchor="t" rtlCol="false" tIns="0" lIns="0" bIns="0" rIns="0">
            <a:spAutoFit/>
          </a:bodyPr>
          <a:lstStyle/>
          <a:p>
            <a:pPr>
              <a:lnSpc>
                <a:spcPts val="5200"/>
              </a:lnSpc>
            </a:pPr>
            <a:r>
              <a:rPr lang="en-US" sz="5200">
                <a:solidFill>
                  <a:srgbClr val="004AAD"/>
                </a:solidFill>
                <a:latin typeface="Montserrat Classic Bold"/>
              </a:rPr>
              <a:t>INDICTRANS2 NEURAL TRANSLATION  ARCHITECTURE</a:t>
            </a:r>
          </a:p>
        </p:txBody>
      </p:sp>
      <p:sp>
        <p:nvSpPr>
          <p:cNvPr name="Freeform 4" id="4"/>
          <p:cNvSpPr/>
          <p:nvPr/>
        </p:nvSpPr>
        <p:spPr>
          <a:xfrm flipH="true" flipV="false" rot="5242519">
            <a:off x="12786594" y="8495425"/>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78690" y="2946614"/>
            <a:ext cx="15339449" cy="2058670"/>
          </a:xfrm>
          <a:prstGeom prst="rect">
            <a:avLst/>
          </a:prstGeom>
        </p:spPr>
        <p:txBody>
          <a:bodyPr anchor="t" rtlCol="false" tIns="0" lIns="0" bIns="0" rIns="0">
            <a:spAutoFit/>
          </a:bodyPr>
          <a:lstStyle/>
          <a:p>
            <a:pPr marL="561339" indent="-280669" lvl="1">
              <a:lnSpc>
                <a:spcPts val="4159"/>
              </a:lnSpc>
              <a:buFont typeface="Arial"/>
              <a:buChar char="•"/>
            </a:pPr>
            <a:r>
              <a:rPr lang="en-US" sz="2599">
                <a:solidFill>
                  <a:srgbClr val="2E2E2E"/>
                </a:solidFill>
                <a:latin typeface="Montserrat Classic"/>
              </a:rPr>
              <a:t>IndicTrans2, akin to Google Translate, utilizes an encoder-decoder architecture where the encoder compresses the source language text into a hidden representation, and the decoder subsequently employs this representation to produce the translated text in the target language.</a:t>
            </a:r>
          </a:p>
        </p:txBody>
      </p:sp>
      <p:sp>
        <p:nvSpPr>
          <p:cNvPr name="TextBox 6" id="6"/>
          <p:cNvSpPr txBox="true"/>
          <p:nvPr/>
        </p:nvSpPr>
        <p:spPr>
          <a:xfrm rot="0">
            <a:off x="915315" y="2392247"/>
            <a:ext cx="13860232" cy="649617"/>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ENCODER-DECODER ARCHITECTURE</a:t>
            </a:r>
          </a:p>
        </p:txBody>
      </p:sp>
      <p:sp>
        <p:nvSpPr>
          <p:cNvPr name="TextBox 7" id="7"/>
          <p:cNvSpPr txBox="true"/>
          <p:nvPr/>
        </p:nvSpPr>
        <p:spPr>
          <a:xfrm rot="0">
            <a:off x="836442" y="5247577"/>
            <a:ext cx="13860232" cy="649617"/>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MULTI-HEAD ATTENTION</a:t>
            </a:r>
          </a:p>
        </p:txBody>
      </p:sp>
      <p:sp>
        <p:nvSpPr>
          <p:cNvPr name="TextBox 8" id="8"/>
          <p:cNvSpPr txBox="true"/>
          <p:nvPr/>
        </p:nvSpPr>
        <p:spPr>
          <a:xfrm rot="0">
            <a:off x="1478690" y="5801944"/>
            <a:ext cx="13478043" cy="1010920"/>
          </a:xfrm>
          <a:prstGeom prst="rect">
            <a:avLst/>
          </a:prstGeom>
        </p:spPr>
        <p:txBody>
          <a:bodyPr anchor="t" rtlCol="false" tIns="0" lIns="0" bIns="0" rIns="0">
            <a:spAutoFit/>
          </a:bodyPr>
          <a:lstStyle/>
          <a:p>
            <a:pPr marL="561339" indent="-280669" lvl="1">
              <a:lnSpc>
                <a:spcPts val="4159"/>
              </a:lnSpc>
              <a:buFont typeface="Arial"/>
              <a:buChar char="•"/>
            </a:pPr>
            <a:r>
              <a:rPr lang="en-US" sz="2599">
                <a:solidFill>
                  <a:srgbClr val="2E2E2E"/>
                </a:solidFill>
                <a:latin typeface="Montserrat Classic"/>
              </a:rPr>
              <a:t>This mechanism allows the decoder to attend to different parts of the encoded source language text, leading to more context-aware translations.</a:t>
            </a:r>
          </a:p>
        </p:txBody>
      </p:sp>
      <p:sp>
        <p:nvSpPr>
          <p:cNvPr name="TextBox 9" id="9"/>
          <p:cNvSpPr txBox="true"/>
          <p:nvPr/>
        </p:nvSpPr>
        <p:spPr>
          <a:xfrm rot="0">
            <a:off x="836442" y="7117664"/>
            <a:ext cx="12331712" cy="649605"/>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POSITIONAL ENCODING</a:t>
            </a:r>
          </a:p>
        </p:txBody>
      </p:sp>
      <p:sp>
        <p:nvSpPr>
          <p:cNvPr name="TextBox 10" id="10"/>
          <p:cNvSpPr txBox="true"/>
          <p:nvPr/>
        </p:nvSpPr>
        <p:spPr>
          <a:xfrm rot="0">
            <a:off x="1478690" y="7919669"/>
            <a:ext cx="15058803" cy="1534795"/>
          </a:xfrm>
          <a:prstGeom prst="rect">
            <a:avLst/>
          </a:prstGeom>
        </p:spPr>
        <p:txBody>
          <a:bodyPr anchor="t" rtlCol="false" tIns="0" lIns="0" bIns="0" rIns="0">
            <a:spAutoFit/>
          </a:bodyPr>
          <a:lstStyle/>
          <a:p>
            <a:pPr marL="561341" indent="-280670" lvl="1">
              <a:lnSpc>
                <a:spcPts val="4160"/>
              </a:lnSpc>
              <a:buFont typeface="Arial"/>
              <a:buChar char="•"/>
            </a:pPr>
            <a:r>
              <a:rPr lang="en-US" sz="2600">
                <a:solidFill>
                  <a:srgbClr val="2E2E2E"/>
                </a:solidFill>
                <a:latin typeface="Montserrat Classic"/>
              </a:rPr>
              <a:t> This technique helps the model understand the order of words in the sentence, which is crucial for accurate translations of languages with complex syntax like Hindi and Urdu.</a:t>
            </a:r>
          </a:p>
        </p:txBody>
      </p:sp>
      <p:sp>
        <p:nvSpPr>
          <p:cNvPr name="Freeform 11" id="11">
            <a:hlinkClick r:id="rId7" tooltip="https://ai4bharat.iitm.ac.in/indicxlit-model-2/"/>
          </p:cNvPr>
          <p:cNvSpPr/>
          <p:nvPr/>
        </p:nvSpPr>
        <p:spPr>
          <a:xfrm flipH="false" flipV="false" rot="0">
            <a:off x="11719904" y="219454"/>
            <a:ext cx="2447147" cy="2453226"/>
          </a:xfrm>
          <a:custGeom>
            <a:avLst/>
            <a:gdLst/>
            <a:ahLst/>
            <a:cxnLst/>
            <a:rect r="r" b="b" t="t" l="l"/>
            <a:pathLst>
              <a:path h="2453226" w="2447147">
                <a:moveTo>
                  <a:pt x="0" y="0"/>
                </a:moveTo>
                <a:lnTo>
                  <a:pt x="2447147" y="0"/>
                </a:lnTo>
                <a:lnTo>
                  <a:pt x="2447147" y="2453226"/>
                </a:lnTo>
                <a:lnTo>
                  <a:pt x="0" y="2453226"/>
                </a:lnTo>
                <a:lnTo>
                  <a:pt x="0" y="0"/>
                </a:lnTo>
                <a:close/>
              </a:path>
            </a:pathLst>
          </a:custGeom>
          <a:blipFill>
            <a:blip r:embed="rId6"/>
            <a:stretch>
              <a:fillRect l="-395" t="-541" r="-395" b="0"/>
            </a:stretch>
          </a:blipFill>
        </p:spPr>
      </p:sp>
      <p:sp>
        <p:nvSpPr>
          <p:cNvPr name="Freeform 12" id="12">
            <a:hlinkClick r:id="rId9" tooltip="https://ai4bharat.iitm.ac.in/indicxlit-model-2/"/>
          </p:cNvPr>
          <p:cNvSpPr/>
          <p:nvPr/>
        </p:nvSpPr>
        <p:spPr>
          <a:xfrm flipH="false" flipV="false" rot="0">
            <a:off x="14167051" y="1028700"/>
            <a:ext cx="4120949" cy="834734"/>
          </a:xfrm>
          <a:custGeom>
            <a:avLst/>
            <a:gdLst/>
            <a:ahLst/>
            <a:cxnLst/>
            <a:rect r="r" b="b" t="t" l="l"/>
            <a:pathLst>
              <a:path h="834734" w="4120949">
                <a:moveTo>
                  <a:pt x="0" y="0"/>
                </a:moveTo>
                <a:lnTo>
                  <a:pt x="4120949" y="0"/>
                </a:lnTo>
                <a:lnTo>
                  <a:pt x="4120949" y="834734"/>
                </a:lnTo>
                <a:lnTo>
                  <a:pt x="0" y="834734"/>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3575529" y="7407553"/>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83492" y="1904822"/>
            <a:ext cx="13536393" cy="7719241"/>
          </a:xfrm>
          <a:custGeom>
            <a:avLst/>
            <a:gdLst/>
            <a:ahLst/>
            <a:cxnLst/>
            <a:rect r="r" b="b" t="t" l="l"/>
            <a:pathLst>
              <a:path h="7719241" w="13536393">
                <a:moveTo>
                  <a:pt x="0" y="0"/>
                </a:moveTo>
                <a:lnTo>
                  <a:pt x="13536393" y="0"/>
                </a:lnTo>
                <a:lnTo>
                  <a:pt x="13536393" y="7719241"/>
                </a:lnTo>
                <a:lnTo>
                  <a:pt x="0" y="7719241"/>
                </a:lnTo>
                <a:lnTo>
                  <a:pt x="0" y="0"/>
                </a:lnTo>
                <a:close/>
              </a:path>
            </a:pathLst>
          </a:custGeom>
          <a:blipFill>
            <a:blip r:embed="rId4"/>
            <a:stretch>
              <a:fillRect l="0" t="0" r="0" b="0"/>
            </a:stretch>
          </a:blipFill>
        </p:spPr>
      </p:sp>
      <p:sp>
        <p:nvSpPr>
          <p:cNvPr name="Freeform 4" id="4"/>
          <p:cNvSpPr/>
          <p:nvPr/>
        </p:nvSpPr>
        <p:spPr>
          <a:xfrm flipH="false" flipV="false" rot="0">
            <a:off x="456016" y="2945730"/>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56016" y="550223"/>
            <a:ext cx="12331712" cy="649605"/>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RESIDUAL CONNECTIONS</a:t>
            </a:r>
          </a:p>
        </p:txBody>
      </p:sp>
      <p:sp>
        <p:nvSpPr>
          <p:cNvPr name="TextBox 6" id="6"/>
          <p:cNvSpPr txBox="true"/>
          <p:nvPr/>
        </p:nvSpPr>
        <p:spPr>
          <a:xfrm rot="0">
            <a:off x="836918" y="1410935"/>
            <a:ext cx="15232534" cy="1534795"/>
          </a:xfrm>
          <a:prstGeom prst="rect">
            <a:avLst/>
          </a:prstGeom>
        </p:spPr>
        <p:txBody>
          <a:bodyPr anchor="t" rtlCol="false" tIns="0" lIns="0" bIns="0" rIns="0">
            <a:spAutoFit/>
          </a:bodyPr>
          <a:lstStyle/>
          <a:p>
            <a:pPr marL="561341" indent="-280670" lvl="1">
              <a:lnSpc>
                <a:spcPts val="4160"/>
              </a:lnSpc>
              <a:buFont typeface="Arial"/>
              <a:buChar char="•"/>
            </a:pPr>
            <a:r>
              <a:rPr lang="en-US" sz="2600">
                <a:solidFill>
                  <a:srgbClr val="2E2E2E"/>
                </a:solidFill>
                <a:latin typeface="Montserrat Classic"/>
              </a:rPr>
              <a:t>These connections allow the model to learn long-range dependencies in the text, improving the accuracy of translations for longer sentences.</a:t>
            </a:r>
          </a:p>
          <a:p>
            <a:pPr>
              <a:lnSpc>
                <a:spcPts val="416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987423">
            <a:off x="14671531" y="7319363"/>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74793" y="209688"/>
            <a:ext cx="3707646" cy="2905446"/>
          </a:xfrm>
          <a:custGeom>
            <a:avLst/>
            <a:gdLst/>
            <a:ahLst/>
            <a:cxnLst/>
            <a:rect r="r" b="b" t="t" l="l"/>
            <a:pathLst>
              <a:path h="2905446" w="3707646">
                <a:moveTo>
                  <a:pt x="0" y="0"/>
                </a:moveTo>
                <a:lnTo>
                  <a:pt x="3707646" y="0"/>
                </a:lnTo>
                <a:lnTo>
                  <a:pt x="3707646" y="2905446"/>
                </a:lnTo>
                <a:lnTo>
                  <a:pt x="0" y="290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44633" y="4157804"/>
            <a:ext cx="1870472" cy="1622209"/>
          </a:xfrm>
          <a:custGeom>
            <a:avLst/>
            <a:gdLst/>
            <a:ahLst/>
            <a:cxnLst/>
            <a:rect r="r" b="b" t="t" l="l"/>
            <a:pathLst>
              <a:path h="1622209" w="1870472">
                <a:moveTo>
                  <a:pt x="0" y="0"/>
                </a:moveTo>
                <a:lnTo>
                  <a:pt x="1870472" y="0"/>
                </a:lnTo>
                <a:lnTo>
                  <a:pt x="1870472" y="1622209"/>
                </a:lnTo>
                <a:lnTo>
                  <a:pt x="0" y="1622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101038"/>
            <a:ext cx="13060221" cy="1904365"/>
          </a:xfrm>
          <a:prstGeom prst="rect">
            <a:avLst/>
          </a:prstGeom>
        </p:spPr>
        <p:txBody>
          <a:bodyPr anchor="t" rtlCol="false" tIns="0" lIns="0" bIns="0" rIns="0">
            <a:spAutoFit/>
          </a:bodyPr>
          <a:lstStyle/>
          <a:p>
            <a:pPr marL="690879" indent="-345439" lvl="1">
              <a:lnSpc>
                <a:spcPts val="5119"/>
              </a:lnSpc>
              <a:buFont typeface="Arial"/>
              <a:buChar char="•"/>
            </a:pPr>
            <a:r>
              <a:rPr lang="en-US" sz="3199">
                <a:solidFill>
                  <a:srgbClr val="2E2E2E"/>
                </a:solidFill>
                <a:latin typeface="Montserrat Classic"/>
              </a:rPr>
              <a:t>STS scores quantify the semantic similarity between two text sentences.</a:t>
            </a:r>
          </a:p>
          <a:p>
            <a:pPr marL="690879" indent="-345439" lvl="1">
              <a:lnSpc>
                <a:spcPts val="5119"/>
              </a:lnSpc>
              <a:buFont typeface="Arial"/>
              <a:buChar char="•"/>
            </a:pPr>
            <a:r>
              <a:rPr lang="en-US" sz="3199">
                <a:solidFill>
                  <a:srgbClr val="2E2E2E"/>
                </a:solidFill>
                <a:latin typeface="Montserrat Classic"/>
              </a:rPr>
              <a:t>Measures how closely the meaning of two sentences aligns.</a:t>
            </a:r>
          </a:p>
        </p:txBody>
      </p:sp>
      <p:sp>
        <p:nvSpPr>
          <p:cNvPr name="TextBox 6" id="6"/>
          <p:cNvSpPr txBox="true"/>
          <p:nvPr/>
        </p:nvSpPr>
        <p:spPr>
          <a:xfrm rot="0">
            <a:off x="144325" y="255078"/>
            <a:ext cx="15001223" cy="981720"/>
          </a:xfrm>
          <a:prstGeom prst="rect">
            <a:avLst/>
          </a:prstGeom>
        </p:spPr>
        <p:txBody>
          <a:bodyPr anchor="t" rtlCol="false" tIns="0" lIns="0" bIns="0" rIns="0">
            <a:spAutoFit/>
          </a:bodyPr>
          <a:lstStyle/>
          <a:p>
            <a:pPr>
              <a:lnSpc>
                <a:spcPts val="6400"/>
              </a:lnSpc>
            </a:pPr>
            <a:r>
              <a:rPr lang="en-US" sz="6400">
                <a:solidFill>
                  <a:srgbClr val="004AAD"/>
                </a:solidFill>
                <a:latin typeface="Futura Bold"/>
              </a:rPr>
              <a:t>COMPARISON METRICS</a:t>
            </a:r>
          </a:p>
        </p:txBody>
      </p:sp>
      <p:sp>
        <p:nvSpPr>
          <p:cNvPr name="TextBox 7" id="7"/>
          <p:cNvSpPr txBox="true"/>
          <p:nvPr/>
        </p:nvSpPr>
        <p:spPr>
          <a:xfrm rot="0">
            <a:off x="784602" y="1377127"/>
            <a:ext cx="15001223" cy="695336"/>
          </a:xfrm>
          <a:prstGeom prst="rect">
            <a:avLst/>
          </a:prstGeom>
        </p:spPr>
        <p:txBody>
          <a:bodyPr anchor="t" rtlCol="false" tIns="0" lIns="0" bIns="0" rIns="0">
            <a:spAutoFit/>
          </a:bodyPr>
          <a:lstStyle/>
          <a:p>
            <a:pPr>
              <a:lnSpc>
                <a:spcPts val="4500"/>
              </a:lnSpc>
            </a:pPr>
            <a:r>
              <a:rPr lang="en-US" sz="4500">
                <a:solidFill>
                  <a:srgbClr val="004AAD"/>
                </a:solidFill>
                <a:latin typeface="Futura Bold"/>
              </a:rPr>
              <a:t>SEMANTIC TEXTUAL SIMILARITY (STS) SCORES</a:t>
            </a:r>
          </a:p>
        </p:txBody>
      </p:sp>
      <p:sp>
        <p:nvSpPr>
          <p:cNvPr name="TextBox 8" id="8"/>
          <p:cNvSpPr txBox="true"/>
          <p:nvPr/>
        </p:nvSpPr>
        <p:spPr>
          <a:xfrm rot="0">
            <a:off x="784602" y="4448164"/>
            <a:ext cx="6002201" cy="695336"/>
          </a:xfrm>
          <a:prstGeom prst="rect">
            <a:avLst/>
          </a:prstGeom>
        </p:spPr>
        <p:txBody>
          <a:bodyPr anchor="t" rtlCol="false" tIns="0" lIns="0" bIns="0" rIns="0">
            <a:spAutoFit/>
          </a:bodyPr>
          <a:lstStyle/>
          <a:p>
            <a:pPr>
              <a:lnSpc>
                <a:spcPts val="4500"/>
              </a:lnSpc>
            </a:pPr>
            <a:r>
              <a:rPr lang="en-US" sz="4500">
                <a:solidFill>
                  <a:srgbClr val="004AAD"/>
                </a:solidFill>
                <a:latin typeface="Futura Bold"/>
              </a:rPr>
              <a:t>HOW IT’S CALCULATED</a:t>
            </a:r>
          </a:p>
        </p:txBody>
      </p:sp>
      <p:sp>
        <p:nvSpPr>
          <p:cNvPr name="TextBox 9" id="9"/>
          <p:cNvSpPr txBox="true"/>
          <p:nvPr/>
        </p:nvSpPr>
        <p:spPr>
          <a:xfrm rot="0">
            <a:off x="784602" y="5144135"/>
            <a:ext cx="15120062" cy="5142865"/>
          </a:xfrm>
          <a:prstGeom prst="rect">
            <a:avLst/>
          </a:prstGeom>
        </p:spPr>
        <p:txBody>
          <a:bodyPr anchor="t" rtlCol="false" tIns="0" lIns="0" bIns="0" rIns="0">
            <a:spAutoFit/>
          </a:bodyPr>
          <a:lstStyle/>
          <a:p>
            <a:pPr>
              <a:lnSpc>
                <a:spcPts val="5119"/>
              </a:lnSpc>
            </a:pPr>
            <a:r>
              <a:rPr lang="en-US" sz="3199">
                <a:solidFill>
                  <a:srgbClr val="2E2E2E"/>
                </a:solidFill>
                <a:latin typeface="Montserrat Classic"/>
              </a:rPr>
              <a:t>   </a:t>
            </a:r>
            <a:r>
              <a:rPr lang="en-US" sz="3199">
                <a:solidFill>
                  <a:srgbClr val="2E2E2E"/>
                </a:solidFill>
                <a:latin typeface="Montserrat Classic Bold"/>
              </a:rPr>
              <a:t> STS scores typically involve:</a:t>
            </a:r>
          </a:p>
          <a:p>
            <a:pPr marL="1381758" indent="-460586" lvl="2">
              <a:lnSpc>
                <a:spcPts val="5119"/>
              </a:lnSpc>
              <a:buFont typeface="Arial"/>
              <a:buChar char="⚬"/>
            </a:pPr>
            <a:r>
              <a:rPr lang="en-US" sz="3199">
                <a:solidFill>
                  <a:srgbClr val="2E2E2E"/>
                </a:solidFill>
                <a:latin typeface="Montserrat Classic"/>
              </a:rPr>
              <a:t>Embeddings: Transforming text into numerical representations called "embeddings" in a high-dimensional space.</a:t>
            </a:r>
          </a:p>
          <a:p>
            <a:pPr marL="1381758" indent="-460586" lvl="2">
              <a:lnSpc>
                <a:spcPts val="5119"/>
              </a:lnSpc>
              <a:buFont typeface="Arial"/>
              <a:buChar char="⚬"/>
            </a:pPr>
            <a:r>
              <a:rPr lang="en-US" sz="3199">
                <a:solidFill>
                  <a:srgbClr val="2E2E2E"/>
                </a:solidFill>
                <a:latin typeface="Montserrat Classic"/>
              </a:rPr>
              <a:t>Similarity measure: Using a mathematical formula (e.g., cosine similarity) to calculate the distance between the two embeddings.</a:t>
            </a:r>
          </a:p>
          <a:p>
            <a:pPr marL="1381758" indent="-460586" lvl="2">
              <a:lnSpc>
                <a:spcPts val="5119"/>
              </a:lnSpc>
              <a:buFont typeface="Arial"/>
              <a:buChar char="⚬"/>
            </a:pPr>
            <a:r>
              <a:rPr lang="en-US" sz="3199">
                <a:solidFill>
                  <a:srgbClr val="2E2E2E"/>
                </a:solidFill>
                <a:latin typeface="Montserrat Classic"/>
              </a:rPr>
              <a:t>Normalization: Converting the distance into a score between 0 and 1, where 0 means no similarity and 1 signifies perfect similarity.</a:t>
            </a:r>
          </a:p>
          <a:p>
            <a:pPr>
              <a:lnSpc>
                <a:spcPts val="51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10008947" y="-2282866"/>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410213">
            <a:off x="-6914588" y="6995876"/>
            <a:ext cx="11300655" cy="9184351"/>
          </a:xfrm>
          <a:custGeom>
            <a:avLst/>
            <a:gdLst/>
            <a:ahLst/>
            <a:cxnLst/>
            <a:rect r="r" b="b" t="t" l="l"/>
            <a:pathLst>
              <a:path h="9184351" w="11300655">
                <a:moveTo>
                  <a:pt x="11300656" y="0"/>
                </a:moveTo>
                <a:lnTo>
                  <a:pt x="0" y="0"/>
                </a:lnTo>
                <a:lnTo>
                  <a:pt x="0" y="9184350"/>
                </a:lnTo>
                <a:lnTo>
                  <a:pt x="11300656" y="9184350"/>
                </a:lnTo>
                <a:lnTo>
                  <a:pt x="1130065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1328" y="1304740"/>
            <a:ext cx="4258801" cy="8248459"/>
          </a:xfrm>
          <a:custGeom>
            <a:avLst/>
            <a:gdLst/>
            <a:ahLst/>
            <a:cxnLst/>
            <a:rect r="r" b="b" t="t" l="l"/>
            <a:pathLst>
              <a:path h="8248459" w="4258801">
                <a:moveTo>
                  <a:pt x="0" y="0"/>
                </a:moveTo>
                <a:lnTo>
                  <a:pt x="4258801" y="0"/>
                </a:lnTo>
                <a:lnTo>
                  <a:pt x="4258801" y="8248459"/>
                </a:lnTo>
                <a:lnTo>
                  <a:pt x="0" y="8248459"/>
                </a:lnTo>
                <a:lnTo>
                  <a:pt x="0" y="0"/>
                </a:lnTo>
                <a:close/>
              </a:path>
            </a:pathLst>
          </a:custGeom>
          <a:blipFill>
            <a:blip r:embed="rId6"/>
            <a:stretch>
              <a:fillRect l="0" t="0" r="0" b="0"/>
            </a:stretch>
          </a:blipFill>
        </p:spPr>
      </p:sp>
      <p:sp>
        <p:nvSpPr>
          <p:cNvPr name="TextBox 5" id="5"/>
          <p:cNvSpPr txBox="true"/>
          <p:nvPr/>
        </p:nvSpPr>
        <p:spPr>
          <a:xfrm rot="0">
            <a:off x="1057578" y="6896099"/>
            <a:ext cx="15990295" cy="236220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Classic Medium"/>
              </a:rPr>
              <a:t>Focuses on meaning</a:t>
            </a:r>
          </a:p>
          <a:p>
            <a:pPr marL="647697" indent="-323848" lvl="1">
              <a:lnSpc>
                <a:spcPts val="4799"/>
              </a:lnSpc>
              <a:buFont typeface="Arial"/>
              <a:buChar char="•"/>
            </a:pPr>
            <a:r>
              <a:rPr lang="en-US" sz="2999">
                <a:solidFill>
                  <a:srgbClr val="2E2E2E"/>
                </a:solidFill>
                <a:latin typeface="Montserrat Classic Medium"/>
              </a:rPr>
              <a:t>Human-like evaluation</a:t>
            </a:r>
          </a:p>
          <a:p>
            <a:pPr marL="647697" indent="-323848" lvl="1">
              <a:lnSpc>
                <a:spcPts val="4799"/>
              </a:lnSpc>
              <a:buFont typeface="Arial"/>
              <a:buChar char="•"/>
            </a:pPr>
            <a:r>
              <a:rPr lang="en-US" sz="2999">
                <a:solidFill>
                  <a:srgbClr val="2E2E2E"/>
                </a:solidFill>
                <a:latin typeface="Montserrat Classic Medium"/>
              </a:rPr>
              <a:t>Comparative analysis</a:t>
            </a:r>
          </a:p>
          <a:p>
            <a:pPr marL="647697" indent="-323848" lvl="1">
              <a:lnSpc>
                <a:spcPts val="4799"/>
              </a:lnSpc>
              <a:buFont typeface="Arial"/>
              <a:buChar char="•"/>
            </a:pPr>
            <a:r>
              <a:rPr lang="en-US" sz="2999">
                <a:solidFill>
                  <a:srgbClr val="2E2E2E"/>
                </a:solidFill>
                <a:latin typeface="Montserrat Classic Medium"/>
              </a:rPr>
              <a:t>Targeted improvement</a:t>
            </a:r>
          </a:p>
        </p:txBody>
      </p:sp>
      <p:sp>
        <p:nvSpPr>
          <p:cNvPr name="TextBox 6" id="6"/>
          <p:cNvSpPr txBox="true"/>
          <p:nvPr/>
        </p:nvSpPr>
        <p:spPr>
          <a:xfrm rot="0">
            <a:off x="678226" y="561970"/>
            <a:ext cx="8374499" cy="923935"/>
          </a:xfrm>
          <a:prstGeom prst="rect">
            <a:avLst/>
          </a:prstGeom>
        </p:spPr>
        <p:txBody>
          <a:bodyPr anchor="t" rtlCol="false" tIns="0" lIns="0" bIns="0" rIns="0">
            <a:spAutoFit/>
          </a:bodyPr>
          <a:lstStyle/>
          <a:p>
            <a:pPr algn="ctr">
              <a:lnSpc>
                <a:spcPts val="6000"/>
              </a:lnSpc>
              <a:spcBef>
                <a:spcPct val="0"/>
              </a:spcBef>
            </a:pPr>
            <a:r>
              <a:rPr lang="en-US" sz="6000">
                <a:solidFill>
                  <a:srgbClr val="004AAD"/>
                </a:solidFill>
                <a:latin typeface="Futura Bold"/>
              </a:rPr>
              <a:t> SCORE INTERPRETATION</a:t>
            </a:r>
          </a:p>
        </p:txBody>
      </p:sp>
      <p:sp>
        <p:nvSpPr>
          <p:cNvPr name="TextBox 7" id="7"/>
          <p:cNvSpPr txBox="true"/>
          <p:nvPr/>
        </p:nvSpPr>
        <p:spPr>
          <a:xfrm rot="0">
            <a:off x="1028700" y="1394670"/>
            <a:ext cx="10752116" cy="17621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Classic"/>
              </a:rPr>
              <a:t>STS scores typically range between 0 and 1, representing the degree of semantic similarity between two text pieces. </a:t>
            </a:r>
          </a:p>
        </p:txBody>
      </p:sp>
      <p:sp>
        <p:nvSpPr>
          <p:cNvPr name="TextBox 8" id="8"/>
          <p:cNvSpPr txBox="true"/>
          <p:nvPr/>
        </p:nvSpPr>
        <p:spPr>
          <a:xfrm rot="0">
            <a:off x="1028700" y="3249375"/>
            <a:ext cx="10543294" cy="2962276"/>
          </a:xfrm>
          <a:prstGeom prst="rect">
            <a:avLst/>
          </a:prstGeom>
        </p:spPr>
        <p:txBody>
          <a:bodyPr anchor="t" rtlCol="false" tIns="0" lIns="0" bIns="0" rIns="0">
            <a:spAutoFit/>
          </a:bodyPr>
          <a:lstStyle/>
          <a:p>
            <a:pPr marL="1295394" indent="-431798" lvl="2">
              <a:lnSpc>
                <a:spcPts val="4799"/>
              </a:lnSpc>
              <a:buFont typeface="Arial"/>
              <a:buChar char="⚬"/>
            </a:pPr>
            <a:r>
              <a:rPr lang="en-US" sz="2999">
                <a:solidFill>
                  <a:srgbClr val="2E2E2E"/>
                </a:solidFill>
                <a:latin typeface="Montserrat Classic Medium"/>
              </a:rPr>
              <a:t>0     :</a:t>
            </a:r>
            <a:r>
              <a:rPr lang="en-US" sz="2999">
                <a:solidFill>
                  <a:srgbClr val="2E2E2E"/>
                </a:solidFill>
                <a:latin typeface="Montserrat Classic"/>
              </a:rPr>
              <a:t> </a:t>
            </a:r>
            <a:r>
              <a:rPr lang="en-US" sz="2999">
                <a:solidFill>
                  <a:srgbClr val="2E2E2E"/>
                </a:solidFill>
                <a:latin typeface="Montserrat Classic"/>
              </a:rPr>
              <a:t>   No semantic similarity.</a:t>
            </a:r>
          </a:p>
          <a:p>
            <a:pPr marL="1295394" indent="-431798" lvl="2">
              <a:lnSpc>
                <a:spcPts val="4799"/>
              </a:lnSpc>
              <a:buFont typeface="Arial"/>
              <a:buChar char="⚬"/>
            </a:pPr>
            <a:r>
              <a:rPr lang="en-US" sz="2999">
                <a:solidFill>
                  <a:srgbClr val="2E2E2E"/>
                </a:solidFill>
                <a:latin typeface="Montserrat Classic Medium"/>
              </a:rPr>
              <a:t>0.5  :</a:t>
            </a:r>
            <a:r>
              <a:rPr lang="en-US" sz="2999">
                <a:solidFill>
                  <a:srgbClr val="2E2E2E"/>
                </a:solidFill>
                <a:latin typeface="Montserrat Classic"/>
              </a:rPr>
              <a:t>    Moderate level of similarity.</a:t>
            </a:r>
          </a:p>
          <a:p>
            <a:pPr marL="1295394" indent="-431798" lvl="2">
              <a:lnSpc>
                <a:spcPts val="4799"/>
              </a:lnSpc>
              <a:buFont typeface="Arial"/>
              <a:buChar char="⚬"/>
            </a:pPr>
            <a:r>
              <a:rPr lang="en-US" sz="2999">
                <a:solidFill>
                  <a:srgbClr val="2E2E2E"/>
                </a:solidFill>
                <a:latin typeface="Montserrat Classic Medium"/>
              </a:rPr>
              <a:t>1      :    </a:t>
            </a:r>
            <a:r>
              <a:rPr lang="en-US" sz="2999">
                <a:solidFill>
                  <a:srgbClr val="2E2E2E"/>
                </a:solidFill>
                <a:latin typeface="Montserrat Classic"/>
              </a:rPr>
              <a:t> Perfect semantic similarity, indicating the  </a:t>
            </a:r>
          </a:p>
          <a:p>
            <a:pPr>
              <a:lnSpc>
                <a:spcPts val="4799"/>
              </a:lnSpc>
            </a:pPr>
            <a:r>
              <a:rPr lang="en-US" sz="2999">
                <a:solidFill>
                  <a:srgbClr val="2E2E2E"/>
                </a:solidFill>
                <a:latin typeface="Montserrat Classic"/>
              </a:rPr>
              <a:t>                          </a:t>
            </a:r>
            <a:r>
              <a:rPr lang="en-US" sz="2999">
                <a:solidFill>
                  <a:srgbClr val="2E2E2E"/>
                </a:solidFill>
                <a:latin typeface="Montserrat Classic"/>
              </a:rPr>
              <a:t>two texts</a:t>
            </a:r>
            <a:r>
              <a:rPr lang="en-US" sz="2999">
                <a:solidFill>
                  <a:srgbClr val="2E2E2E"/>
                </a:solidFill>
                <a:latin typeface="Montserrat Classic"/>
              </a:rPr>
              <a:t> </a:t>
            </a:r>
            <a:r>
              <a:rPr lang="en-US" sz="2999">
                <a:solidFill>
                  <a:srgbClr val="2E2E2E"/>
                </a:solidFill>
                <a:latin typeface="Montserrat Classic"/>
              </a:rPr>
              <a:t>convey the same meaning.</a:t>
            </a:r>
          </a:p>
          <a:p>
            <a:pPr>
              <a:lnSpc>
                <a:spcPts val="4799"/>
              </a:lnSpc>
            </a:pPr>
          </a:p>
        </p:txBody>
      </p:sp>
      <p:sp>
        <p:nvSpPr>
          <p:cNvPr name="TextBox 9" id="9"/>
          <p:cNvSpPr txBox="true"/>
          <p:nvPr/>
        </p:nvSpPr>
        <p:spPr>
          <a:xfrm rot="0">
            <a:off x="678226" y="5744920"/>
            <a:ext cx="3254573" cy="923935"/>
          </a:xfrm>
          <a:prstGeom prst="rect">
            <a:avLst/>
          </a:prstGeom>
        </p:spPr>
        <p:txBody>
          <a:bodyPr anchor="t" rtlCol="false" tIns="0" lIns="0" bIns="0" rIns="0">
            <a:spAutoFit/>
          </a:bodyPr>
          <a:lstStyle/>
          <a:p>
            <a:pPr algn="ctr">
              <a:lnSpc>
                <a:spcPts val="6000"/>
              </a:lnSpc>
              <a:spcBef>
                <a:spcPct val="0"/>
              </a:spcBef>
            </a:pPr>
            <a:r>
              <a:rPr lang="en-US" sz="6000">
                <a:solidFill>
                  <a:srgbClr val="004AAD"/>
                </a:solidFill>
                <a:latin typeface="Futura Bold"/>
              </a:rPr>
              <a:t> BENEFITS</a:t>
            </a:r>
          </a:p>
        </p:txBody>
      </p:sp>
      <p:grpSp>
        <p:nvGrpSpPr>
          <p:cNvPr name="Group 10" id="10"/>
          <p:cNvGrpSpPr/>
          <p:nvPr/>
        </p:nvGrpSpPr>
        <p:grpSpPr>
          <a:xfrm rot="0">
            <a:off x="6709952" y="6421200"/>
            <a:ext cx="5843981" cy="2577705"/>
            <a:chOff x="0" y="0"/>
            <a:chExt cx="7791975" cy="3436940"/>
          </a:xfrm>
        </p:grpSpPr>
        <p:sp>
          <p:nvSpPr>
            <p:cNvPr name="Freeform 11" id="11"/>
            <p:cNvSpPr/>
            <p:nvPr/>
          </p:nvSpPr>
          <p:spPr>
            <a:xfrm flipH="false" flipV="false" rot="0">
              <a:off x="0" y="2956655"/>
              <a:ext cx="522652" cy="411914"/>
            </a:xfrm>
            <a:custGeom>
              <a:avLst/>
              <a:gdLst/>
              <a:ahLst/>
              <a:cxnLst/>
              <a:rect r="r" b="b" t="t" l="l"/>
              <a:pathLst>
                <a:path h="411914" w="522652">
                  <a:moveTo>
                    <a:pt x="0" y="0"/>
                  </a:moveTo>
                  <a:lnTo>
                    <a:pt x="522652" y="0"/>
                  </a:lnTo>
                  <a:lnTo>
                    <a:pt x="522652" y="411914"/>
                  </a:lnTo>
                  <a:lnTo>
                    <a:pt x="0" y="4119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442060" y="0"/>
              <a:ext cx="2703143" cy="2703143"/>
            </a:xfrm>
            <a:custGeom>
              <a:avLst/>
              <a:gdLst/>
              <a:ahLst/>
              <a:cxnLst/>
              <a:rect r="r" b="b" t="t" l="l"/>
              <a:pathLst>
                <a:path h="2703143" w="2703143">
                  <a:moveTo>
                    <a:pt x="0" y="0"/>
                  </a:moveTo>
                  <a:lnTo>
                    <a:pt x="2703143" y="0"/>
                  </a:lnTo>
                  <a:lnTo>
                    <a:pt x="2703143" y="2703143"/>
                  </a:lnTo>
                  <a:lnTo>
                    <a:pt x="0" y="2703143"/>
                  </a:lnTo>
                  <a:lnTo>
                    <a:pt x="0" y="0"/>
                  </a:lnTo>
                  <a:close/>
                </a:path>
              </a:pathLst>
            </a:custGeom>
            <a:blipFill>
              <a:blip r:embed="rId9"/>
              <a:stretch>
                <a:fillRect l="0" t="0" r="0" b="0"/>
              </a:stretch>
            </a:blipFill>
          </p:spPr>
        </p:sp>
        <p:sp>
          <p:nvSpPr>
            <p:cNvPr name="TextBox 13" id="13"/>
            <p:cNvSpPr txBox="true"/>
            <p:nvPr/>
          </p:nvSpPr>
          <p:spPr>
            <a:xfrm rot="0">
              <a:off x="522652" y="2935908"/>
              <a:ext cx="7269323" cy="501032"/>
            </a:xfrm>
            <a:prstGeom prst="rect">
              <a:avLst/>
            </a:prstGeom>
          </p:spPr>
          <p:txBody>
            <a:bodyPr anchor="t" rtlCol="false" tIns="0" lIns="0" bIns="0" rIns="0">
              <a:spAutoFit/>
            </a:bodyPr>
            <a:lstStyle/>
            <a:p>
              <a:pPr algn="ctr">
                <a:lnSpc>
                  <a:spcPts val="2700"/>
                </a:lnSpc>
                <a:spcBef>
                  <a:spcPct val="0"/>
                </a:spcBef>
              </a:pPr>
              <a:r>
                <a:rPr lang="en-US" sz="2700" u="sng">
                  <a:solidFill>
                    <a:srgbClr val="000000"/>
                  </a:solidFill>
                  <a:latin typeface="Montserrat Classic"/>
                  <a:hlinkClick r:id="rId10" tooltip="https://github.com/Chava-Sai/Translators_Comparsion.git"/>
                </a:rPr>
                <a:t>TRANSLATORS_COMPARSION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1543421" y="-5315492"/>
            <a:ext cx="21978374" cy="21978374"/>
          </a:xfrm>
          <a:custGeom>
            <a:avLst/>
            <a:gdLst/>
            <a:ahLst/>
            <a:cxnLst/>
            <a:rect r="r" b="b" t="t" l="l"/>
            <a:pathLst>
              <a:path h="21978374" w="21978374">
                <a:moveTo>
                  <a:pt x="0" y="0"/>
                </a:moveTo>
                <a:lnTo>
                  <a:pt x="21978374" y="0"/>
                </a:lnTo>
                <a:lnTo>
                  <a:pt x="21978374" y="21978374"/>
                </a:lnTo>
                <a:lnTo>
                  <a:pt x="0" y="2197837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755000" y="1454120"/>
          <a:ext cx="16778000" cy="8439150"/>
        </p:xfrm>
        <a:graphic>
          <a:graphicData uri="http://schemas.openxmlformats.org/drawingml/2006/table">
            <a:tbl>
              <a:tblPr/>
              <a:tblGrid>
                <a:gridCol w="3355600"/>
                <a:gridCol w="3355600"/>
                <a:gridCol w="3355600"/>
                <a:gridCol w="3355600"/>
                <a:gridCol w="3355600"/>
              </a:tblGrid>
              <a:tr h="785483">
                <a:tc>
                  <a:txBody>
                    <a:bodyPr anchor="t" rtlCol="false"/>
                    <a:lstStyle/>
                    <a:p>
                      <a:pPr algn="ctr">
                        <a:lnSpc>
                          <a:spcPts val="2800"/>
                        </a:lnSpc>
                        <a:defRPr/>
                      </a:pPr>
                      <a:r>
                        <a:rPr lang="en-US" sz="2000">
                          <a:solidFill>
                            <a:srgbClr val="000000"/>
                          </a:solidFill>
                          <a:latin typeface="Futura Bold"/>
                        </a:rPr>
                        <a:t>English</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Futura Bold"/>
                        </a:rPr>
                        <a:t>Eng_Trans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Futura Bold"/>
                        </a:rPr>
                        <a:t>AI4_Bharat_trans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Futura Bold"/>
                        </a:rPr>
                        <a:t>Score_for_google_trans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Futura Bold"/>
                        </a:rPr>
                        <a:t>S</a:t>
                      </a:r>
                      <a:r>
                        <a:rPr lang="en-US" sz="2000">
                          <a:solidFill>
                            <a:srgbClr val="000000"/>
                          </a:solidFill>
                          <a:latin typeface="Futura Bold"/>
                        </a:rPr>
                        <a:t>core_for_AI4bharat</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1618861">
                <a:tc>
                  <a:txBody>
                    <a:bodyPr anchor="t" rtlCol="false"/>
                    <a:lstStyle/>
                    <a:p>
                      <a:pPr algn="l">
                        <a:lnSpc>
                          <a:spcPts val="3079"/>
                        </a:lnSpc>
                        <a:defRPr/>
                      </a:pPr>
                      <a:r>
                        <a:rPr lang="en-US" sz="2199">
                          <a:solidFill>
                            <a:srgbClr val="000000"/>
                          </a:solidFill>
                          <a:latin typeface="Futura"/>
                        </a:rPr>
                        <a:t>O My servants, today no fear is on you, neither do you sorrow</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O my prisoners! Today you have no fear nor you will be heartbroken</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O My servants! Today you will have no fear nor will you grieve</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0.2912</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0.5101</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404344">
                <a:tc>
                  <a:txBody>
                    <a:bodyPr anchor="t" rtlCol="false"/>
                    <a:lstStyle/>
                    <a:p>
                      <a:pPr algn="l">
                        <a:lnSpc>
                          <a:spcPts val="3079"/>
                        </a:lnSpc>
                        <a:defRPr/>
                      </a:pPr>
                      <a:r>
                        <a:rPr lang="en-US" sz="2199">
                          <a:solidFill>
                            <a:srgbClr val="000000"/>
                          </a:solidFill>
                          <a:latin typeface="Futura"/>
                        </a:rPr>
                        <a:t>And it is He who in heaven is God and in earth is God; He is the All - wise, the All - knowing.</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He is the one who is also revered in the sky and is also revered in the earth and he is a philosopher, omnisc.</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He is the one who is God in the heavens and God on the earth. He is the Wise and the All Knowing.</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0.0531</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0.9191</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011602">
                <a:tc>
                  <a:txBody>
                    <a:bodyPr anchor="t" rtlCol="false"/>
                    <a:lstStyle/>
                    <a:p>
                      <a:pPr algn="l">
                        <a:lnSpc>
                          <a:spcPts val="3079"/>
                        </a:lnSpc>
                        <a:defRPr/>
                      </a:pPr>
                      <a:r>
                        <a:rPr lang="en-US" sz="2199">
                          <a:solidFill>
                            <a:srgbClr val="000000"/>
                          </a:solidFill>
                          <a:latin typeface="Futura"/>
                        </a:rPr>
                        <a:t>But as for the unbelievers, ill chance shall befall them! He will send their works astray.</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Those who refused, so there is havoc for them.And Allah made their deeds unconscious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But as for those who disbelieve, for them is perdition. And He will waste their deeds.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0.7391</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1618861">
                <a:tc>
                  <a:txBody>
                    <a:bodyPr anchor="t" rtlCol="false"/>
                    <a:lstStyle/>
                    <a:p>
                      <a:pPr algn="l">
                        <a:lnSpc>
                          <a:spcPts val="3079"/>
                        </a:lnSpc>
                        <a:defRPr/>
                      </a:pPr>
                      <a:r>
                        <a:rPr lang="en-US" sz="2199">
                          <a:solidFill>
                            <a:srgbClr val="000000"/>
                          </a:solidFill>
                          <a:latin typeface="Futura"/>
                        </a:rPr>
                        <a:t>How then were My chastisement and My warnings?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Then how was my torture and my scared?</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How [terrible] were My punishment and My warnings!</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utura"/>
                        </a:rPr>
                        <a:t>0.2606</a:t>
                      </a:r>
                      <a:endParaRPr lang="en-US" sz="1100"/>
                    </a:p>
                  </a:txBody>
                  <a:tcPr marL="152400" marR="152400" marT="152400" marB="1524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52584" y="478140"/>
            <a:ext cx="14921384" cy="753121"/>
          </a:xfrm>
          <a:prstGeom prst="rect">
            <a:avLst/>
          </a:prstGeom>
        </p:spPr>
        <p:txBody>
          <a:bodyPr anchor="t" rtlCol="false" tIns="0" lIns="0" bIns="0" rIns="0">
            <a:spAutoFit/>
          </a:bodyPr>
          <a:lstStyle/>
          <a:p>
            <a:pPr>
              <a:lnSpc>
                <a:spcPts val="4900"/>
              </a:lnSpc>
            </a:pPr>
            <a:r>
              <a:rPr lang="en-US" sz="4900">
                <a:solidFill>
                  <a:srgbClr val="004AAD"/>
                </a:solidFill>
                <a:latin typeface="Futura Bold"/>
              </a:rPr>
              <a:t>FINAL RESULTS :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1543421" y="-5315492"/>
            <a:ext cx="21978374" cy="21978374"/>
          </a:xfrm>
          <a:custGeom>
            <a:avLst/>
            <a:gdLst/>
            <a:ahLst/>
            <a:cxnLst/>
            <a:rect r="r" b="b" t="t" l="l"/>
            <a:pathLst>
              <a:path h="21978374" w="21978374">
                <a:moveTo>
                  <a:pt x="0" y="0"/>
                </a:moveTo>
                <a:lnTo>
                  <a:pt x="21978374" y="0"/>
                </a:lnTo>
                <a:lnTo>
                  <a:pt x="21978374" y="21978374"/>
                </a:lnTo>
                <a:lnTo>
                  <a:pt x="0" y="2197837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94906" y="429611"/>
            <a:ext cx="10698188" cy="9427779"/>
          </a:xfrm>
          <a:custGeom>
            <a:avLst/>
            <a:gdLst/>
            <a:ahLst/>
            <a:cxnLst/>
            <a:rect r="r" b="b" t="t" l="l"/>
            <a:pathLst>
              <a:path h="9427779" w="10698188">
                <a:moveTo>
                  <a:pt x="0" y="0"/>
                </a:moveTo>
                <a:lnTo>
                  <a:pt x="10698188" y="0"/>
                </a:lnTo>
                <a:lnTo>
                  <a:pt x="10698188" y="9427778"/>
                </a:lnTo>
                <a:lnTo>
                  <a:pt x="0" y="9427778"/>
                </a:lnTo>
                <a:lnTo>
                  <a:pt x="0" y="0"/>
                </a:lnTo>
                <a:close/>
              </a:path>
            </a:pathLst>
          </a:custGeom>
          <a:blipFill>
            <a:blip r:embed="rId4"/>
            <a:stretch>
              <a:fillRect l="0" t="0" r="0" b="0"/>
            </a:stretch>
          </a:blipFill>
        </p:spPr>
      </p:sp>
      <p:grpSp>
        <p:nvGrpSpPr>
          <p:cNvPr name="Group 4" id="4"/>
          <p:cNvGrpSpPr/>
          <p:nvPr/>
        </p:nvGrpSpPr>
        <p:grpSpPr>
          <a:xfrm rot="0">
            <a:off x="3302205" y="2187713"/>
            <a:ext cx="11683589" cy="5911575"/>
            <a:chOff x="0" y="0"/>
            <a:chExt cx="3497846" cy="1769814"/>
          </a:xfrm>
        </p:grpSpPr>
        <p:sp>
          <p:nvSpPr>
            <p:cNvPr name="Freeform 5" id="5"/>
            <p:cNvSpPr/>
            <p:nvPr/>
          </p:nvSpPr>
          <p:spPr>
            <a:xfrm flipH="false" flipV="false" rot="0">
              <a:off x="0" y="0"/>
              <a:ext cx="3497846" cy="1769814"/>
            </a:xfrm>
            <a:custGeom>
              <a:avLst/>
              <a:gdLst/>
              <a:ahLst/>
              <a:cxnLst/>
              <a:rect r="r" b="b" t="t" l="l"/>
              <a:pathLst>
                <a:path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name="TextBox 6" id="6"/>
          <p:cNvSpPr txBox="true"/>
          <p:nvPr/>
        </p:nvSpPr>
        <p:spPr>
          <a:xfrm rot="0">
            <a:off x="4046960" y="3762375"/>
            <a:ext cx="10194080" cy="2752725"/>
          </a:xfrm>
          <a:prstGeom prst="rect">
            <a:avLst/>
          </a:prstGeom>
        </p:spPr>
        <p:txBody>
          <a:bodyPr anchor="t" rtlCol="false" tIns="0" lIns="0" bIns="0" rIns="0">
            <a:spAutoFit/>
          </a:bodyPr>
          <a:lstStyle/>
          <a:p>
            <a:pPr algn="ctr">
              <a:lnSpc>
                <a:spcPts val="10800"/>
              </a:lnSpc>
            </a:pPr>
            <a:r>
              <a:rPr lang="en-US" sz="9000" spc="288">
                <a:solidFill>
                  <a:srgbClr val="000000"/>
                </a:solidFill>
                <a:latin typeface="League Spartan"/>
              </a:rPr>
              <a:t>THANK </a:t>
            </a:r>
          </a:p>
          <a:p>
            <a:pPr algn="ctr">
              <a:lnSpc>
                <a:spcPts val="10800"/>
              </a:lnSpc>
            </a:pPr>
            <a:r>
              <a:rPr lang="en-US" sz="9000" spc="288">
                <a:solidFill>
                  <a:srgbClr val="000000"/>
                </a:solidFill>
                <a:latin typeface="League Spartan"/>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930943" y="-4625749"/>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95898" y="3323066"/>
            <a:ext cx="5008502" cy="4835481"/>
          </a:xfrm>
          <a:custGeom>
            <a:avLst/>
            <a:gdLst/>
            <a:ahLst/>
            <a:cxnLst/>
            <a:rect r="r" b="b" t="t" l="l"/>
            <a:pathLst>
              <a:path h="4835481" w="5008502">
                <a:moveTo>
                  <a:pt x="0" y="0"/>
                </a:moveTo>
                <a:lnTo>
                  <a:pt x="5008503" y="0"/>
                </a:lnTo>
                <a:lnTo>
                  <a:pt x="5008503" y="4835481"/>
                </a:lnTo>
                <a:lnTo>
                  <a:pt x="0" y="4835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068802"/>
            <a:ext cx="10406740" cy="4299831"/>
          </a:xfrm>
          <a:prstGeom prst="rect">
            <a:avLst/>
          </a:prstGeom>
        </p:spPr>
        <p:txBody>
          <a:bodyPr anchor="t" rtlCol="false" tIns="0" lIns="0" bIns="0" rIns="0">
            <a:spAutoFit/>
          </a:bodyPr>
          <a:lstStyle/>
          <a:p>
            <a:pPr>
              <a:lnSpc>
                <a:spcPts val="6791"/>
              </a:lnSpc>
            </a:pPr>
            <a:r>
              <a:rPr lang="en-US" sz="4851">
                <a:solidFill>
                  <a:srgbClr val="000000"/>
                </a:solidFill>
                <a:latin typeface="Arimo Bold Italics"/>
              </a:rPr>
              <a:t>A. SARAS CHANDRIKA - 21BDS003</a:t>
            </a:r>
          </a:p>
          <a:p>
            <a:pPr>
              <a:lnSpc>
                <a:spcPts val="6791"/>
              </a:lnSpc>
            </a:pPr>
          </a:p>
          <a:p>
            <a:pPr>
              <a:lnSpc>
                <a:spcPts val="6791"/>
              </a:lnSpc>
            </a:pPr>
            <a:r>
              <a:rPr lang="en-US" sz="4851">
                <a:solidFill>
                  <a:srgbClr val="000000"/>
                </a:solidFill>
                <a:latin typeface="Arimo Bold Italics"/>
              </a:rPr>
              <a:t>CH . SRINIVASA SAI - 21BDS012</a:t>
            </a:r>
          </a:p>
          <a:p>
            <a:pPr>
              <a:lnSpc>
                <a:spcPts val="6791"/>
              </a:lnSpc>
            </a:pPr>
          </a:p>
          <a:p>
            <a:pPr>
              <a:lnSpc>
                <a:spcPts val="6791"/>
              </a:lnSpc>
              <a:spcBef>
                <a:spcPct val="0"/>
              </a:spcBef>
            </a:pPr>
            <a:r>
              <a:rPr lang="en-US" sz="4851">
                <a:solidFill>
                  <a:srgbClr val="000000"/>
                </a:solidFill>
                <a:latin typeface="Arimo Bold Italics"/>
              </a:rPr>
              <a:t>R . VINAY KUMAR - 21BDS056</a:t>
            </a:r>
          </a:p>
        </p:txBody>
      </p:sp>
      <p:sp>
        <p:nvSpPr>
          <p:cNvPr name="TextBox 6" id="6"/>
          <p:cNvSpPr txBox="true"/>
          <p:nvPr/>
        </p:nvSpPr>
        <p:spPr>
          <a:xfrm rot="0">
            <a:off x="1028700" y="1698638"/>
            <a:ext cx="5925612" cy="1060447"/>
          </a:xfrm>
          <a:prstGeom prst="rect">
            <a:avLst/>
          </a:prstGeom>
        </p:spPr>
        <p:txBody>
          <a:bodyPr anchor="t" rtlCol="false" tIns="0" lIns="0" bIns="0" rIns="0">
            <a:spAutoFit/>
          </a:bodyPr>
          <a:lstStyle/>
          <a:p>
            <a:pPr>
              <a:lnSpc>
                <a:spcPts val="7999"/>
              </a:lnSpc>
            </a:pPr>
            <a:r>
              <a:rPr lang="en-US" sz="7999">
                <a:solidFill>
                  <a:srgbClr val="004AAD"/>
                </a:solidFill>
                <a:latin typeface="Montserrat Classic Bold"/>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46254">
            <a:off x="11817056" y="5634333"/>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1712" y="7138047"/>
            <a:ext cx="4391060" cy="2450057"/>
            <a:chOff x="0" y="0"/>
            <a:chExt cx="5854747" cy="3266743"/>
          </a:xfrm>
        </p:grpSpPr>
        <p:sp>
          <p:nvSpPr>
            <p:cNvPr name="Freeform 4" id="4"/>
            <p:cNvSpPr/>
            <p:nvPr/>
          </p:nvSpPr>
          <p:spPr>
            <a:xfrm flipH="false" flipV="false" rot="0">
              <a:off x="0" y="2786457"/>
              <a:ext cx="522652" cy="411914"/>
            </a:xfrm>
            <a:custGeom>
              <a:avLst/>
              <a:gdLst/>
              <a:ahLst/>
              <a:cxnLst/>
              <a:rect r="r" b="b" t="t" l="l"/>
              <a:pathLst>
                <a:path h="411914" w="522652">
                  <a:moveTo>
                    <a:pt x="0" y="0"/>
                  </a:moveTo>
                  <a:lnTo>
                    <a:pt x="522652" y="0"/>
                  </a:lnTo>
                  <a:lnTo>
                    <a:pt x="522652" y="411914"/>
                  </a:lnTo>
                  <a:lnTo>
                    <a:pt x="0" y="411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2652" y="2765711"/>
              <a:ext cx="5332095" cy="501032"/>
            </a:xfrm>
            <a:prstGeom prst="rect">
              <a:avLst/>
            </a:prstGeom>
          </p:spPr>
          <p:txBody>
            <a:bodyPr anchor="t" rtlCol="false" tIns="0" lIns="0" bIns="0" rIns="0">
              <a:spAutoFit/>
            </a:bodyPr>
            <a:lstStyle/>
            <a:p>
              <a:pPr algn="ctr">
                <a:lnSpc>
                  <a:spcPts val="2700"/>
                </a:lnSpc>
                <a:spcBef>
                  <a:spcPct val="0"/>
                </a:spcBef>
              </a:pPr>
              <a:r>
                <a:rPr lang="en-US" sz="2700" u="sng">
                  <a:solidFill>
                    <a:srgbClr val="000000"/>
                  </a:solidFill>
                  <a:latin typeface="Montserrat Classic"/>
                  <a:hlinkClick r:id="rId6" tooltip="https://translate.google.com"/>
                </a:rPr>
                <a:t> GOOGLE TRANSLATOR</a:t>
              </a:r>
            </a:p>
          </p:txBody>
        </p:sp>
        <p:sp>
          <p:nvSpPr>
            <p:cNvPr name="Freeform 6" id="6"/>
            <p:cNvSpPr/>
            <p:nvPr/>
          </p:nvSpPr>
          <p:spPr>
            <a:xfrm flipH="false" flipV="false" rot="0">
              <a:off x="1775471" y="0"/>
              <a:ext cx="2303805" cy="2303805"/>
            </a:xfrm>
            <a:custGeom>
              <a:avLst/>
              <a:gdLst/>
              <a:ahLst/>
              <a:cxnLst/>
              <a:rect r="r" b="b" t="t" l="l"/>
              <a:pathLst>
                <a:path h="2303805" w="2303805">
                  <a:moveTo>
                    <a:pt x="0" y="0"/>
                  </a:moveTo>
                  <a:lnTo>
                    <a:pt x="2303805" y="0"/>
                  </a:lnTo>
                  <a:lnTo>
                    <a:pt x="2303805" y="2303805"/>
                  </a:lnTo>
                  <a:lnTo>
                    <a:pt x="0" y="2303805"/>
                  </a:lnTo>
                  <a:lnTo>
                    <a:pt x="0" y="0"/>
                  </a:lnTo>
                  <a:close/>
                </a:path>
              </a:pathLst>
            </a:custGeom>
            <a:blipFill>
              <a:blip r:embed="rId7"/>
              <a:stretch>
                <a:fillRect l="0" t="0" r="0" b="0"/>
              </a:stretch>
            </a:blipFill>
          </p:spPr>
        </p:sp>
      </p:grpSp>
      <p:grpSp>
        <p:nvGrpSpPr>
          <p:cNvPr name="Group 7" id="7"/>
          <p:cNvGrpSpPr/>
          <p:nvPr/>
        </p:nvGrpSpPr>
        <p:grpSpPr>
          <a:xfrm rot="0">
            <a:off x="7093189" y="6930210"/>
            <a:ext cx="5298458" cy="2657894"/>
            <a:chOff x="0" y="0"/>
            <a:chExt cx="7064611" cy="3543859"/>
          </a:xfrm>
        </p:grpSpPr>
        <p:sp>
          <p:nvSpPr>
            <p:cNvPr name="Freeform 8" id="8"/>
            <p:cNvSpPr/>
            <p:nvPr/>
          </p:nvSpPr>
          <p:spPr>
            <a:xfrm flipH="false" flipV="false" rot="0">
              <a:off x="0" y="3063574"/>
              <a:ext cx="522652" cy="411914"/>
            </a:xfrm>
            <a:custGeom>
              <a:avLst/>
              <a:gdLst/>
              <a:ahLst/>
              <a:cxnLst/>
              <a:rect r="r" b="b" t="t" l="l"/>
              <a:pathLst>
                <a:path h="411914" w="522652">
                  <a:moveTo>
                    <a:pt x="0" y="0"/>
                  </a:moveTo>
                  <a:lnTo>
                    <a:pt x="522652" y="0"/>
                  </a:lnTo>
                  <a:lnTo>
                    <a:pt x="522652" y="411913"/>
                  </a:lnTo>
                  <a:lnTo>
                    <a:pt x="0" y="411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22652" y="3042827"/>
              <a:ext cx="6541959" cy="501032"/>
            </a:xfrm>
            <a:prstGeom prst="rect">
              <a:avLst/>
            </a:prstGeom>
          </p:spPr>
          <p:txBody>
            <a:bodyPr anchor="t" rtlCol="false" tIns="0" lIns="0" bIns="0" rIns="0">
              <a:spAutoFit/>
            </a:bodyPr>
            <a:lstStyle/>
            <a:p>
              <a:pPr algn="ctr">
                <a:lnSpc>
                  <a:spcPts val="2700"/>
                </a:lnSpc>
                <a:spcBef>
                  <a:spcPct val="0"/>
                </a:spcBef>
              </a:pPr>
              <a:r>
                <a:rPr lang="en-US" sz="2700" u="sng">
                  <a:solidFill>
                    <a:srgbClr val="000000"/>
                  </a:solidFill>
                  <a:latin typeface="Montserrat Classic"/>
                  <a:hlinkClick r:id="rId8" tooltip="https://models.ai4bharat.org#/nmt/v2"/>
                </a:rPr>
                <a:t>AI4 BHARAT TRANSLATOR</a:t>
              </a:r>
            </a:p>
          </p:txBody>
        </p:sp>
        <p:sp>
          <p:nvSpPr>
            <p:cNvPr name="Freeform 10" id="10">
              <a:hlinkClick r:id="rId10" tooltip="https://ai4bharat.iitm.ac.in/indicxlit-model-2/"/>
            </p:cNvPr>
            <p:cNvSpPr/>
            <p:nvPr/>
          </p:nvSpPr>
          <p:spPr>
            <a:xfrm flipH="false" flipV="false" rot="0">
              <a:off x="2448630" y="0"/>
              <a:ext cx="2787521" cy="2794446"/>
            </a:xfrm>
            <a:custGeom>
              <a:avLst/>
              <a:gdLst/>
              <a:ahLst/>
              <a:cxnLst/>
              <a:rect r="r" b="b" t="t" l="l"/>
              <a:pathLst>
                <a:path h="2794446" w="2787521">
                  <a:moveTo>
                    <a:pt x="0" y="0"/>
                  </a:moveTo>
                  <a:lnTo>
                    <a:pt x="2787522" y="0"/>
                  </a:lnTo>
                  <a:lnTo>
                    <a:pt x="2787522" y="2794446"/>
                  </a:lnTo>
                  <a:lnTo>
                    <a:pt x="0" y="2794446"/>
                  </a:lnTo>
                  <a:lnTo>
                    <a:pt x="0" y="0"/>
                  </a:lnTo>
                  <a:close/>
                </a:path>
              </a:pathLst>
            </a:custGeom>
            <a:blipFill>
              <a:blip r:embed="rId9"/>
              <a:stretch>
                <a:fillRect l="-395" t="-541" r="-395" b="0"/>
              </a:stretch>
            </a:blipFill>
          </p:spPr>
        </p:sp>
      </p:grpSp>
      <p:sp>
        <p:nvSpPr>
          <p:cNvPr name="Freeform 11" id="11"/>
          <p:cNvSpPr/>
          <p:nvPr/>
        </p:nvSpPr>
        <p:spPr>
          <a:xfrm flipH="false" flipV="false" rot="-132077">
            <a:off x="-1023029" y="-8664969"/>
            <a:ext cx="15022686" cy="15022686"/>
          </a:xfrm>
          <a:custGeom>
            <a:avLst/>
            <a:gdLst/>
            <a:ahLst/>
            <a:cxnLst/>
            <a:rect r="r" b="b" t="t" l="l"/>
            <a:pathLst>
              <a:path h="15022686" w="15022686">
                <a:moveTo>
                  <a:pt x="0" y="0"/>
                </a:moveTo>
                <a:lnTo>
                  <a:pt x="15022685" y="0"/>
                </a:lnTo>
                <a:lnTo>
                  <a:pt x="15022685" y="15022686"/>
                </a:lnTo>
                <a:lnTo>
                  <a:pt x="0" y="15022686"/>
                </a:lnTo>
                <a:lnTo>
                  <a:pt x="0" y="0"/>
                </a:lnTo>
                <a:close/>
              </a:path>
            </a:pathLst>
          </a:custGeom>
          <a:blipFill>
            <a:blip r:embed="rId11">
              <a:alphaModFix amt="40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836145" y="687866"/>
            <a:ext cx="13446482" cy="1298575"/>
          </a:xfrm>
          <a:prstGeom prst="rect">
            <a:avLst/>
          </a:prstGeom>
        </p:spPr>
        <p:txBody>
          <a:bodyPr anchor="t" rtlCol="false" tIns="0" lIns="0" bIns="0" rIns="0">
            <a:spAutoFit/>
          </a:bodyPr>
          <a:lstStyle/>
          <a:p>
            <a:pPr>
              <a:lnSpc>
                <a:spcPts val="5000"/>
              </a:lnSpc>
            </a:pPr>
            <a:r>
              <a:rPr lang="en-US" sz="5000">
                <a:solidFill>
                  <a:srgbClr val="004AAD"/>
                </a:solidFill>
                <a:latin typeface="Montserrat Classic Bold"/>
              </a:rPr>
              <a:t>OVERVIEW OF GOOGLE TRANSLATOR AND AI4BHARAT</a:t>
            </a:r>
          </a:p>
        </p:txBody>
      </p:sp>
      <p:sp>
        <p:nvSpPr>
          <p:cNvPr name="TextBox 13" id="13"/>
          <p:cNvSpPr txBox="true"/>
          <p:nvPr/>
        </p:nvSpPr>
        <p:spPr>
          <a:xfrm rot="0">
            <a:off x="322289" y="2310141"/>
            <a:ext cx="15693602" cy="4827906"/>
          </a:xfrm>
          <a:prstGeom prst="rect">
            <a:avLst/>
          </a:prstGeom>
        </p:spPr>
        <p:txBody>
          <a:bodyPr anchor="t" rtlCol="false" tIns="0" lIns="0" bIns="0" rIns="0">
            <a:spAutoFit/>
          </a:bodyPr>
          <a:lstStyle/>
          <a:p>
            <a:pPr marL="734055" indent="-367027" lvl="1">
              <a:lnSpc>
                <a:spcPts val="5439"/>
              </a:lnSpc>
              <a:buFont typeface="Arial"/>
              <a:buChar char="•"/>
            </a:pPr>
            <a:r>
              <a:rPr lang="en-US" sz="3399">
                <a:solidFill>
                  <a:srgbClr val="2E2E2E"/>
                </a:solidFill>
                <a:latin typeface="Arial"/>
              </a:rPr>
              <a:t>Both Google Translate and AI4Bharat are significant players in the field of machine translation, but they have different focuses and strengths</a:t>
            </a:r>
          </a:p>
          <a:p>
            <a:pPr marL="734055" indent="-367027" lvl="1">
              <a:lnSpc>
                <a:spcPts val="5439"/>
              </a:lnSpc>
              <a:buFont typeface="Arial"/>
              <a:buChar char="•"/>
            </a:pPr>
            <a:r>
              <a:rPr lang="en-US" sz="3399">
                <a:solidFill>
                  <a:srgbClr val="2E2E2E"/>
                </a:solidFill>
                <a:latin typeface="Arial"/>
              </a:rPr>
              <a:t>Focus of google translator is global translation across a vast number of languages (over 100)</a:t>
            </a:r>
          </a:p>
          <a:p>
            <a:pPr marL="734055" indent="-367027" lvl="1">
              <a:lnSpc>
                <a:spcPts val="5439"/>
              </a:lnSpc>
              <a:buFont typeface="Arial"/>
              <a:buChar char="•"/>
            </a:pPr>
            <a:r>
              <a:rPr lang="en-US" sz="3399">
                <a:solidFill>
                  <a:srgbClr val="2E2E2E"/>
                </a:solidFill>
                <a:latin typeface="Arial Medium"/>
              </a:rPr>
              <a:t>Focus of ai4bharat translator is on </a:t>
            </a:r>
            <a:r>
              <a:rPr lang="en-US" sz="3399">
                <a:solidFill>
                  <a:srgbClr val="2E2E2E"/>
                </a:solidFill>
                <a:latin typeface="Arial"/>
              </a:rPr>
              <a:t> Indian languages, they are 22 scheduled languages, including multiple scripts for low-resource languages)</a:t>
            </a:r>
          </a:p>
          <a:p>
            <a:pPr>
              <a:lnSpc>
                <a:spcPts val="54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315550" y="-376572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1034" y="1850620"/>
            <a:ext cx="12129257" cy="2929256"/>
          </a:xfrm>
          <a:prstGeom prst="rect">
            <a:avLst/>
          </a:prstGeom>
        </p:spPr>
        <p:txBody>
          <a:bodyPr anchor="t" rtlCol="false" tIns="0" lIns="0" bIns="0" rIns="0">
            <a:spAutoFit/>
          </a:bodyPr>
          <a:lstStyle/>
          <a:p>
            <a:pPr marL="626107" indent="-313054" lvl="1">
              <a:lnSpc>
                <a:spcPts val="4639"/>
              </a:lnSpc>
              <a:buFont typeface="Arial"/>
              <a:buChar char="•"/>
            </a:pPr>
            <a:r>
              <a:rPr lang="en-US" sz="2899">
                <a:solidFill>
                  <a:srgbClr val="2E2E2E"/>
                </a:solidFill>
                <a:latin typeface="Arial"/>
              </a:rPr>
              <a:t>In light of Google Translator's inefficiencies with low-resource and certain Indian languages, can we find more effective alternatives to Google Translator?How do these alternatives compare in terms of accuracy and contextual meaning, aiming to deliver superior translations in diverse linguistic contexts?</a:t>
            </a:r>
          </a:p>
        </p:txBody>
      </p:sp>
      <p:sp>
        <p:nvSpPr>
          <p:cNvPr name="TextBox 4" id="4"/>
          <p:cNvSpPr txBox="true"/>
          <p:nvPr/>
        </p:nvSpPr>
        <p:spPr>
          <a:xfrm rot="0">
            <a:off x="544589" y="931669"/>
            <a:ext cx="9065608" cy="739786"/>
          </a:xfrm>
          <a:prstGeom prst="rect">
            <a:avLst/>
          </a:prstGeom>
        </p:spPr>
        <p:txBody>
          <a:bodyPr anchor="t" rtlCol="false" tIns="0" lIns="0" bIns="0" rIns="0">
            <a:spAutoFit/>
          </a:bodyPr>
          <a:lstStyle/>
          <a:p>
            <a:pPr>
              <a:lnSpc>
                <a:spcPts val="5500"/>
              </a:lnSpc>
            </a:pPr>
            <a:r>
              <a:rPr lang="en-US" sz="5500">
                <a:solidFill>
                  <a:srgbClr val="004AAD"/>
                </a:solidFill>
                <a:latin typeface="Montserrat Classic Bold"/>
              </a:rPr>
              <a:t>PROBLEM STATEMENT</a:t>
            </a:r>
          </a:p>
        </p:txBody>
      </p:sp>
      <p:sp>
        <p:nvSpPr>
          <p:cNvPr name="Freeform 5" id="5"/>
          <p:cNvSpPr/>
          <p:nvPr/>
        </p:nvSpPr>
        <p:spPr>
          <a:xfrm flipH="false" flipV="false" rot="0">
            <a:off x="13616822" y="479518"/>
            <a:ext cx="3369469" cy="3386401"/>
          </a:xfrm>
          <a:custGeom>
            <a:avLst/>
            <a:gdLst/>
            <a:ahLst/>
            <a:cxnLst/>
            <a:rect r="r" b="b" t="t" l="l"/>
            <a:pathLst>
              <a:path h="3386401" w="3369469">
                <a:moveTo>
                  <a:pt x="0" y="0"/>
                </a:moveTo>
                <a:lnTo>
                  <a:pt x="3369469" y="0"/>
                </a:lnTo>
                <a:lnTo>
                  <a:pt x="3369469" y="3386402"/>
                </a:lnTo>
                <a:lnTo>
                  <a:pt x="0" y="33864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4589" y="6342593"/>
            <a:ext cx="12129257" cy="3510281"/>
          </a:xfrm>
          <a:prstGeom prst="rect">
            <a:avLst/>
          </a:prstGeom>
        </p:spPr>
        <p:txBody>
          <a:bodyPr anchor="t" rtlCol="false" tIns="0" lIns="0" bIns="0" rIns="0">
            <a:spAutoFit/>
          </a:bodyPr>
          <a:lstStyle/>
          <a:p>
            <a:pPr marL="626107" indent="-313054" lvl="1">
              <a:lnSpc>
                <a:spcPts val="4639"/>
              </a:lnSpc>
              <a:buFont typeface="Arial"/>
              <a:buChar char="•"/>
            </a:pPr>
            <a:r>
              <a:rPr lang="en-US" sz="2899">
                <a:solidFill>
                  <a:srgbClr val="2E2E2E"/>
                </a:solidFill>
                <a:latin typeface="Arial"/>
              </a:rPr>
              <a:t>Encountering challenges with Google Translator's inefficiencies in low-resource languages, the motivation behind opting for AI4Bharat Translator is twofold. Not only does it specialize in Indian languages, but it also addresses the pressing issue of accurately translating low-resource languages, promising a more comprehensive and effective solution for cross-lingual communication</a:t>
            </a:r>
          </a:p>
        </p:txBody>
      </p:sp>
      <p:sp>
        <p:nvSpPr>
          <p:cNvPr name="Freeform 7" id="7"/>
          <p:cNvSpPr/>
          <p:nvPr/>
        </p:nvSpPr>
        <p:spPr>
          <a:xfrm flipH="false" flipV="false" rot="5400000">
            <a:off x="14579662" y="4407663"/>
            <a:ext cx="1443789" cy="1028700"/>
          </a:xfrm>
          <a:custGeom>
            <a:avLst/>
            <a:gdLst/>
            <a:ahLst/>
            <a:cxnLst/>
            <a:rect r="r" b="b" t="t" l="l"/>
            <a:pathLst>
              <a:path h="1028700" w="1443789">
                <a:moveTo>
                  <a:pt x="0" y="0"/>
                </a:moveTo>
                <a:lnTo>
                  <a:pt x="1443790" y="0"/>
                </a:lnTo>
                <a:lnTo>
                  <a:pt x="144379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710352" y="5978106"/>
            <a:ext cx="3275940" cy="3874767"/>
          </a:xfrm>
          <a:custGeom>
            <a:avLst/>
            <a:gdLst/>
            <a:ahLst/>
            <a:cxnLst/>
            <a:rect r="r" b="b" t="t" l="l"/>
            <a:pathLst>
              <a:path h="3874767" w="3275940">
                <a:moveTo>
                  <a:pt x="0" y="0"/>
                </a:moveTo>
                <a:lnTo>
                  <a:pt x="3275939" y="0"/>
                </a:lnTo>
                <a:lnTo>
                  <a:pt x="3275939" y="3874767"/>
                </a:lnTo>
                <a:lnTo>
                  <a:pt x="0" y="38747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44589" y="5227550"/>
            <a:ext cx="9065608" cy="739786"/>
          </a:xfrm>
          <a:prstGeom prst="rect">
            <a:avLst/>
          </a:prstGeom>
        </p:spPr>
        <p:txBody>
          <a:bodyPr anchor="t" rtlCol="false" tIns="0" lIns="0" bIns="0" rIns="0">
            <a:spAutoFit/>
          </a:bodyPr>
          <a:lstStyle/>
          <a:p>
            <a:pPr>
              <a:lnSpc>
                <a:spcPts val="5500"/>
              </a:lnSpc>
            </a:pPr>
            <a:r>
              <a:rPr lang="en-US" sz="5500">
                <a:solidFill>
                  <a:srgbClr val="004AAD"/>
                </a:solidFill>
                <a:latin typeface="Montserrat Classic Bold"/>
              </a:rPr>
              <a:t>MOTIVATION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727201" y="-1157288"/>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5564243" y="6993243"/>
            <a:ext cx="4789367" cy="7690070"/>
          </a:xfrm>
          <a:custGeom>
            <a:avLst/>
            <a:gdLst/>
            <a:ahLst/>
            <a:cxnLst/>
            <a:rect r="r" b="b" t="t" l="l"/>
            <a:pathLst>
              <a:path h="7690070" w="4789367">
                <a:moveTo>
                  <a:pt x="0" y="0"/>
                </a:moveTo>
                <a:lnTo>
                  <a:pt x="4789368" y="0"/>
                </a:lnTo>
                <a:lnTo>
                  <a:pt x="4789368"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785359">
            <a:off x="10969033" y="-3604542"/>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5831" y="2893632"/>
            <a:ext cx="13941719" cy="3457587"/>
          </a:xfrm>
          <a:prstGeom prst="rect">
            <a:avLst/>
          </a:prstGeom>
        </p:spPr>
        <p:txBody>
          <a:bodyPr anchor="t" rtlCol="false" tIns="0" lIns="0" bIns="0" rIns="0">
            <a:spAutoFit/>
          </a:bodyPr>
          <a:lstStyle/>
          <a:p>
            <a:pPr marL="647805" indent="-323903" lvl="1">
              <a:lnSpc>
                <a:spcPts val="3000"/>
              </a:lnSpc>
              <a:buFont typeface="Arial"/>
              <a:buChar char="•"/>
            </a:pPr>
            <a:r>
              <a:rPr lang="en-US" sz="3000">
                <a:solidFill>
                  <a:srgbClr val="000000"/>
                </a:solidFill>
                <a:latin typeface="Montserrat Classic"/>
              </a:rPr>
              <a:t>The core technology behind Google Translate is NMT. </a:t>
            </a:r>
          </a:p>
          <a:p>
            <a:pPr>
              <a:lnSpc>
                <a:spcPts val="3000"/>
              </a:lnSpc>
            </a:pPr>
          </a:p>
          <a:p>
            <a:pPr marL="647805" indent="-323903" lvl="1">
              <a:lnSpc>
                <a:spcPts val="3000"/>
              </a:lnSpc>
              <a:buFont typeface="Arial"/>
              <a:buChar char="•"/>
            </a:pPr>
            <a:r>
              <a:rPr lang="en-US" sz="3000">
                <a:solidFill>
                  <a:srgbClr val="000000"/>
                </a:solidFill>
                <a:latin typeface="Montserrat Classic"/>
              </a:rPr>
              <a:t>NMT uses artificial neural networks trained on massive amounts of bilingual text data. </a:t>
            </a:r>
          </a:p>
          <a:p>
            <a:pPr>
              <a:lnSpc>
                <a:spcPts val="3000"/>
              </a:lnSpc>
            </a:pPr>
          </a:p>
          <a:p>
            <a:pPr marL="647805" indent="-323903" lvl="1">
              <a:lnSpc>
                <a:spcPts val="3000"/>
              </a:lnSpc>
              <a:buFont typeface="Arial"/>
              <a:buChar char="•"/>
            </a:pPr>
            <a:r>
              <a:rPr lang="en-US" sz="3000">
                <a:solidFill>
                  <a:srgbClr val="000000"/>
                </a:solidFill>
                <a:latin typeface="Montserrat Classic"/>
              </a:rPr>
              <a:t>These networks learn the relationships between words and phrases across languages, allowing them to generate translations that are more natural and accurate than traditional methods.</a:t>
            </a:r>
          </a:p>
          <a:p>
            <a:pPr>
              <a:lnSpc>
                <a:spcPts val="3000"/>
              </a:lnSpc>
            </a:pPr>
          </a:p>
        </p:txBody>
      </p:sp>
      <p:sp>
        <p:nvSpPr>
          <p:cNvPr name="TextBox 6" id="6"/>
          <p:cNvSpPr txBox="true"/>
          <p:nvPr/>
        </p:nvSpPr>
        <p:spPr>
          <a:xfrm rot="0">
            <a:off x="379192" y="609660"/>
            <a:ext cx="16453932" cy="694066"/>
          </a:xfrm>
          <a:prstGeom prst="rect">
            <a:avLst/>
          </a:prstGeom>
        </p:spPr>
        <p:txBody>
          <a:bodyPr anchor="t" rtlCol="false" tIns="0" lIns="0" bIns="0" rIns="0">
            <a:spAutoFit/>
          </a:bodyPr>
          <a:lstStyle/>
          <a:p>
            <a:pPr>
              <a:lnSpc>
                <a:spcPts val="5200"/>
              </a:lnSpc>
            </a:pPr>
            <a:r>
              <a:rPr lang="en-US" sz="5200">
                <a:solidFill>
                  <a:srgbClr val="004AAD"/>
                </a:solidFill>
                <a:latin typeface="Montserrat Classic Bold"/>
              </a:rPr>
              <a:t>TRAINING METHODS OF GOOGLE TRANSLATOR</a:t>
            </a:r>
          </a:p>
        </p:txBody>
      </p:sp>
      <p:sp>
        <p:nvSpPr>
          <p:cNvPr name="TextBox 7" id="7"/>
          <p:cNvSpPr txBox="true"/>
          <p:nvPr/>
        </p:nvSpPr>
        <p:spPr>
          <a:xfrm rot="0">
            <a:off x="537201" y="1837673"/>
            <a:ext cx="14921384" cy="753121"/>
          </a:xfrm>
          <a:prstGeom prst="rect">
            <a:avLst/>
          </a:prstGeom>
        </p:spPr>
        <p:txBody>
          <a:bodyPr anchor="t" rtlCol="false" tIns="0" lIns="0" bIns="0" rIns="0">
            <a:spAutoFit/>
          </a:bodyPr>
          <a:lstStyle/>
          <a:p>
            <a:pPr>
              <a:lnSpc>
                <a:spcPts val="4900"/>
              </a:lnSpc>
            </a:pPr>
            <a:r>
              <a:rPr lang="en-US" sz="4900">
                <a:solidFill>
                  <a:srgbClr val="004AAD"/>
                </a:solidFill>
                <a:latin typeface="Futura Bold"/>
              </a:rPr>
              <a:t>NEURAL MACHINE TRANSLATION (NMT) :</a:t>
            </a:r>
          </a:p>
        </p:txBody>
      </p:sp>
      <p:sp>
        <p:nvSpPr>
          <p:cNvPr name="TextBox 8" id="8"/>
          <p:cNvSpPr txBox="true"/>
          <p:nvPr/>
        </p:nvSpPr>
        <p:spPr>
          <a:xfrm rot="0">
            <a:off x="537201" y="6534156"/>
            <a:ext cx="14921384" cy="753121"/>
          </a:xfrm>
          <a:prstGeom prst="rect">
            <a:avLst/>
          </a:prstGeom>
        </p:spPr>
        <p:txBody>
          <a:bodyPr anchor="t" rtlCol="false" tIns="0" lIns="0" bIns="0" rIns="0">
            <a:spAutoFit/>
          </a:bodyPr>
          <a:lstStyle/>
          <a:p>
            <a:pPr>
              <a:lnSpc>
                <a:spcPts val="4900"/>
              </a:lnSpc>
            </a:pPr>
            <a:r>
              <a:rPr lang="en-US" sz="4900">
                <a:solidFill>
                  <a:srgbClr val="004AAD"/>
                </a:solidFill>
                <a:latin typeface="Futura Bold"/>
              </a:rPr>
              <a:t>STATISTICAL MACHINE TRANSLATION (SMT) :</a:t>
            </a:r>
          </a:p>
        </p:txBody>
      </p:sp>
      <p:sp>
        <p:nvSpPr>
          <p:cNvPr name="TextBox 9" id="9"/>
          <p:cNvSpPr txBox="true"/>
          <p:nvPr/>
        </p:nvSpPr>
        <p:spPr>
          <a:xfrm rot="0">
            <a:off x="745831" y="7525402"/>
            <a:ext cx="14921384" cy="1933587"/>
          </a:xfrm>
          <a:prstGeom prst="rect">
            <a:avLst/>
          </a:prstGeom>
        </p:spPr>
        <p:txBody>
          <a:bodyPr anchor="t" rtlCol="false" tIns="0" lIns="0" bIns="0" rIns="0">
            <a:spAutoFit/>
          </a:bodyPr>
          <a:lstStyle/>
          <a:p>
            <a:pPr marL="647805" indent="-323903" lvl="1">
              <a:lnSpc>
                <a:spcPts val="3000"/>
              </a:lnSpc>
              <a:buFont typeface="Arial"/>
              <a:buChar char="•"/>
            </a:pPr>
            <a:r>
              <a:rPr lang="en-US" sz="3000">
                <a:solidFill>
                  <a:srgbClr val="000000"/>
                </a:solidFill>
                <a:latin typeface="Montserrat Classic"/>
              </a:rPr>
              <a:t>While NMT is the dominant approach, SMT still plays a role in Google Translate. </a:t>
            </a:r>
          </a:p>
          <a:p>
            <a:pPr>
              <a:lnSpc>
                <a:spcPts val="3000"/>
              </a:lnSpc>
            </a:pPr>
          </a:p>
          <a:p>
            <a:pPr marL="647805" indent="-323903" lvl="1">
              <a:lnSpc>
                <a:spcPts val="3000"/>
              </a:lnSpc>
              <a:buFont typeface="Arial"/>
              <a:buChar char="•"/>
            </a:pPr>
            <a:r>
              <a:rPr lang="en-US" sz="3000">
                <a:solidFill>
                  <a:srgbClr val="000000"/>
                </a:solidFill>
                <a:latin typeface="Montserrat Classic"/>
              </a:rPr>
              <a:t>SMT uses statistical analysis of large parallel text corpora to identify patterns and translate text based on these patterns.</a:t>
            </a:r>
          </a:p>
        </p:txBody>
      </p:sp>
      <p:sp>
        <p:nvSpPr>
          <p:cNvPr name="Freeform 10" id="10"/>
          <p:cNvSpPr/>
          <p:nvPr/>
        </p:nvSpPr>
        <p:spPr>
          <a:xfrm flipH="false" flipV="false" rot="0">
            <a:off x="13984700" y="3133719"/>
            <a:ext cx="4298366" cy="5324552"/>
          </a:xfrm>
          <a:custGeom>
            <a:avLst/>
            <a:gdLst/>
            <a:ahLst/>
            <a:cxnLst/>
            <a:rect r="r" b="b" t="t" l="l"/>
            <a:pathLst>
              <a:path h="5324552" w="4298366">
                <a:moveTo>
                  <a:pt x="0" y="0"/>
                </a:moveTo>
                <a:lnTo>
                  <a:pt x="4298366" y="0"/>
                </a:lnTo>
                <a:lnTo>
                  <a:pt x="4298366" y="5324552"/>
                </a:lnTo>
                <a:lnTo>
                  <a:pt x="0" y="5324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458586" y="1944901"/>
            <a:ext cx="1374538" cy="1402590"/>
          </a:xfrm>
          <a:custGeom>
            <a:avLst/>
            <a:gdLst/>
            <a:ahLst/>
            <a:cxnLst/>
            <a:rect r="r" b="b" t="t" l="l"/>
            <a:pathLst>
              <a:path h="1402590" w="1374538">
                <a:moveTo>
                  <a:pt x="0" y="0"/>
                </a:moveTo>
                <a:lnTo>
                  <a:pt x="1374538" y="0"/>
                </a:lnTo>
                <a:lnTo>
                  <a:pt x="1374538" y="1402590"/>
                </a:lnTo>
                <a:lnTo>
                  <a:pt x="0" y="1402590"/>
                </a:lnTo>
                <a:lnTo>
                  <a:pt x="0" y="0"/>
                </a:lnTo>
                <a:close/>
              </a:path>
            </a:pathLst>
          </a:custGeom>
          <a:blipFill>
            <a:blip r:embed="rId10"/>
            <a:stretch>
              <a:fillRect l="0" t="0" r="0" b="0"/>
            </a:stretch>
          </a:blipFill>
        </p:spPr>
      </p:sp>
      <p:sp>
        <p:nvSpPr>
          <p:cNvPr name="TextBox 12" id="12"/>
          <p:cNvSpPr txBox="true"/>
          <p:nvPr/>
        </p:nvSpPr>
        <p:spPr>
          <a:xfrm rot="-238203">
            <a:off x="14589157" y="3576030"/>
            <a:ext cx="2440074" cy="871857"/>
          </a:xfrm>
          <a:prstGeom prst="rect">
            <a:avLst/>
          </a:prstGeom>
        </p:spPr>
        <p:txBody>
          <a:bodyPr anchor="t" rtlCol="false" tIns="0" lIns="0" bIns="0" rIns="0">
            <a:spAutoFit/>
          </a:bodyPr>
          <a:lstStyle/>
          <a:p>
            <a:pPr algn="ctr" marL="0" indent="0" lvl="0">
              <a:lnSpc>
                <a:spcPts val="6019"/>
              </a:lnSpc>
              <a:spcBef>
                <a:spcPct val="0"/>
              </a:spcBef>
            </a:pPr>
            <a:r>
              <a:rPr lang="en-US" sz="4299">
                <a:solidFill>
                  <a:srgbClr val="000000"/>
                </a:solidFill>
                <a:latin typeface="Stadio Now Display"/>
              </a:rPr>
              <a:t>NMT</a:t>
            </a:r>
          </a:p>
        </p:txBody>
      </p:sp>
      <p:sp>
        <p:nvSpPr>
          <p:cNvPr name="TextBox 13" id="13"/>
          <p:cNvSpPr txBox="true"/>
          <p:nvPr/>
        </p:nvSpPr>
        <p:spPr>
          <a:xfrm rot="147690">
            <a:off x="14936718" y="4988157"/>
            <a:ext cx="3342630" cy="871855"/>
          </a:xfrm>
          <a:prstGeom prst="rect">
            <a:avLst/>
          </a:prstGeom>
        </p:spPr>
        <p:txBody>
          <a:bodyPr anchor="t" rtlCol="false" tIns="0" lIns="0" bIns="0" rIns="0">
            <a:spAutoFit/>
          </a:bodyPr>
          <a:lstStyle/>
          <a:p>
            <a:pPr algn="ctr" marL="0" indent="0" lvl="0">
              <a:lnSpc>
                <a:spcPts val="6019"/>
              </a:lnSpc>
              <a:spcBef>
                <a:spcPct val="0"/>
              </a:spcBef>
            </a:pPr>
            <a:r>
              <a:rPr lang="en-US" sz="4299">
                <a:solidFill>
                  <a:srgbClr val="000000"/>
                </a:solidFill>
                <a:latin typeface="Stadio Now Display"/>
              </a:rPr>
              <a:t>SMT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1264461" y="-8509752"/>
            <a:ext cx="27782121" cy="27782121"/>
          </a:xfrm>
          <a:custGeom>
            <a:avLst/>
            <a:gdLst/>
            <a:ahLst/>
            <a:cxnLst/>
            <a:rect r="r" b="b" t="t" l="l"/>
            <a:pathLst>
              <a:path h="27782121" w="27782121">
                <a:moveTo>
                  <a:pt x="0" y="0"/>
                </a:moveTo>
                <a:lnTo>
                  <a:pt x="27782121" y="0"/>
                </a:lnTo>
                <a:lnTo>
                  <a:pt x="27782121" y="27782120"/>
                </a:lnTo>
                <a:lnTo>
                  <a:pt x="0" y="277821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415952" y="1351482"/>
          <a:ext cx="17456096" cy="8469067"/>
        </p:xfrm>
        <a:graphic>
          <a:graphicData uri="http://schemas.openxmlformats.org/drawingml/2006/table">
            <a:tbl>
              <a:tblPr/>
              <a:tblGrid>
                <a:gridCol w="5818699"/>
                <a:gridCol w="5818699"/>
                <a:gridCol w="5818699"/>
              </a:tblGrid>
              <a:tr h="981752">
                <a:tc>
                  <a:txBody>
                    <a:bodyPr anchor="t" rtlCol="false"/>
                    <a:lstStyle/>
                    <a:p>
                      <a:pPr algn="ctr">
                        <a:lnSpc>
                          <a:spcPts val="3639"/>
                        </a:lnSpc>
                        <a:defRPr/>
                      </a:pPr>
                      <a:r>
                        <a:rPr lang="en-US" sz="2599">
                          <a:solidFill>
                            <a:srgbClr val="000000"/>
                          </a:solidFill>
                          <a:latin typeface="Montserrat Classic Bold"/>
                        </a:rPr>
                        <a:t>Feature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ontserrat Classic Bold"/>
                        </a:rPr>
                        <a:t>Neural Machine Translation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ontserrat Classic Bold"/>
                        </a:rPr>
                        <a:t>Statistical Machine Translation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08641">
                <a:tc>
                  <a:txBody>
                    <a:bodyPr anchor="t" rtlCol="false"/>
                    <a:lstStyle/>
                    <a:p>
                      <a:pPr algn="l">
                        <a:lnSpc>
                          <a:spcPts val="2659"/>
                        </a:lnSpc>
                        <a:defRPr/>
                      </a:pPr>
                      <a:r>
                        <a:rPr lang="en-US" sz="1899">
                          <a:solidFill>
                            <a:srgbClr val="000000"/>
                          </a:solidFill>
                          <a:latin typeface="Montserrat Classic"/>
                        </a:rPr>
                        <a:t>Mechanism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It translates sentence by sentence.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It translates word by word or phrase by phrase.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5153">
                <a:tc>
                  <a:txBody>
                    <a:bodyPr anchor="t" rtlCol="false"/>
                    <a:lstStyle/>
                    <a:p>
                      <a:pPr algn="l">
                        <a:lnSpc>
                          <a:spcPts val="2659"/>
                        </a:lnSpc>
                        <a:defRPr/>
                      </a:pPr>
                      <a:r>
                        <a:rPr lang="en-US" sz="1899">
                          <a:solidFill>
                            <a:srgbClr val="000000"/>
                          </a:solidFill>
                          <a:latin typeface="Montserrat Classic"/>
                        </a:rPr>
                        <a:t>Underlying Model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Utilizes attentional decoder-encoder networks, often deep learning models like Recurrent Neural Networks (RNNs) or Transformers.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Relies on statistical models based on linguistic and probabilistic principles. Commonly uses phrase-based or word-based models.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5153">
                <a:tc>
                  <a:txBody>
                    <a:bodyPr anchor="t" rtlCol="false"/>
                    <a:lstStyle/>
                    <a:p>
                      <a:pPr algn="l">
                        <a:lnSpc>
                          <a:spcPts val="2659"/>
                        </a:lnSpc>
                        <a:defRPr/>
                      </a:pPr>
                      <a:r>
                        <a:rPr lang="en-US" sz="1899">
                          <a:solidFill>
                            <a:srgbClr val="000000"/>
                          </a:solidFill>
                          <a:latin typeface="Montserrat Classic"/>
                        </a:rPr>
                        <a:t>Multilingual/Multi-domaintranslation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NMT excels in seamlessly handling multilingual translation and adapting to diverse domains through shared parameters and contextual learning.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SMT, on the other hand, may face challenges in efficiently managing multiple languages and domains, often requiring separate models and significant retraining.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88369">
                <a:tc>
                  <a:txBody>
                    <a:bodyPr anchor="t" rtlCol="false"/>
                    <a:lstStyle/>
                    <a:p>
                      <a:pPr algn="l">
                        <a:lnSpc>
                          <a:spcPts val="2659"/>
                        </a:lnSpc>
                        <a:defRPr/>
                      </a:pPr>
                      <a:r>
                        <a:rPr lang="en-US" sz="1899">
                          <a:solidFill>
                            <a:srgbClr val="000000"/>
                          </a:solidFill>
                          <a:latin typeface="Montserrat Classic"/>
                        </a:rPr>
                        <a:t>Vocabulary/Rare word Problem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NMT models, with continuous embeddings, tend to handle rare words better, capturing nuanced meanings effectively.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Montserrat Classic"/>
                        </a:rPr>
                        <a:t>SMT systems may struggle with rare words, relying on predefined vocabularies and facing challenges in accurately translating less common terms.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22326" y="196204"/>
            <a:ext cx="16843348" cy="890281"/>
          </a:xfrm>
          <a:prstGeom prst="rect">
            <a:avLst/>
          </a:prstGeom>
        </p:spPr>
        <p:txBody>
          <a:bodyPr anchor="t" rtlCol="false" tIns="0" lIns="0" bIns="0" rIns="0">
            <a:spAutoFit/>
          </a:bodyPr>
          <a:lstStyle/>
          <a:p>
            <a:pPr algn="ctr">
              <a:lnSpc>
                <a:spcPts val="5800"/>
              </a:lnSpc>
              <a:spcBef>
                <a:spcPct val="0"/>
              </a:spcBef>
            </a:pPr>
            <a:r>
              <a:rPr lang="en-US" sz="5800">
                <a:solidFill>
                  <a:srgbClr val="000000"/>
                </a:solidFill>
                <a:latin typeface="Futura"/>
              </a:rPr>
              <a:t>NMT VS SMT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1543421" y="-5315492"/>
            <a:ext cx="21978374" cy="21978374"/>
          </a:xfrm>
          <a:custGeom>
            <a:avLst/>
            <a:gdLst/>
            <a:ahLst/>
            <a:cxnLst/>
            <a:rect r="r" b="b" t="t" l="l"/>
            <a:pathLst>
              <a:path h="21978374" w="21978374">
                <a:moveTo>
                  <a:pt x="0" y="0"/>
                </a:moveTo>
                <a:lnTo>
                  <a:pt x="21978374" y="0"/>
                </a:lnTo>
                <a:lnTo>
                  <a:pt x="21978374" y="21978374"/>
                </a:lnTo>
                <a:lnTo>
                  <a:pt x="0" y="2197837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852584" y="1653539"/>
          <a:ext cx="16582833" cy="8049837"/>
        </p:xfrm>
        <a:graphic>
          <a:graphicData uri="http://schemas.openxmlformats.org/drawingml/2006/table">
            <a:tbl>
              <a:tblPr/>
              <a:tblGrid>
                <a:gridCol w="5527611"/>
                <a:gridCol w="5527611"/>
                <a:gridCol w="5527611"/>
              </a:tblGrid>
              <a:tr h="1179030">
                <a:tc>
                  <a:txBody>
                    <a:bodyPr anchor="t" rtlCol="false"/>
                    <a:lstStyle/>
                    <a:p>
                      <a:pPr algn="ctr">
                        <a:lnSpc>
                          <a:spcPts val="4479"/>
                        </a:lnSpc>
                        <a:defRPr/>
                      </a:pPr>
                      <a:r>
                        <a:rPr lang="en-US" sz="3199">
                          <a:solidFill>
                            <a:srgbClr val="000000"/>
                          </a:solidFill>
                          <a:latin typeface="Futura Bold"/>
                        </a:rPr>
                        <a:t>Hindi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utura Bold"/>
                        </a:rPr>
                        <a:t>English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utura Bold"/>
                        </a:rPr>
                        <a:t>Eng_Trans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6544">
                <a:tc>
                  <a:txBody>
                    <a:bodyPr anchor="t" rtlCol="false"/>
                    <a:lstStyle/>
                    <a:p>
                      <a:pPr algn="l">
                        <a:lnSpc>
                          <a:spcPts val="3359"/>
                        </a:lnSpc>
                        <a:defRPr/>
                      </a:pPr>
                      <a:r>
                        <a:rPr lang="en-US" sz="2399">
                          <a:solidFill>
                            <a:srgbClr val="000000"/>
                          </a:solidFill>
                          <a:latin typeface="Futura"/>
                          <a:cs typeface="Futura"/>
                        </a:rPr>
                        <a:t>ऐ मेरे बन्दों! आज न तुम्हें कोई भय है और न तुम शोकाकुल होगे।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O My servants, today no fear is on you, neither do you sorrow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O my prisoners! Today you have no fear nor you will be heartbroken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68859">
                <a:tc>
                  <a:txBody>
                    <a:bodyPr anchor="t" rtlCol="false"/>
                    <a:lstStyle/>
                    <a:p>
                      <a:pPr algn="l">
                        <a:lnSpc>
                          <a:spcPts val="3359"/>
                        </a:lnSpc>
                        <a:defRPr/>
                      </a:pPr>
                      <a:r>
                        <a:rPr lang="en-US" sz="2399">
                          <a:solidFill>
                            <a:srgbClr val="000000"/>
                          </a:solidFill>
                          <a:latin typeface="Futura"/>
                          <a:cs typeface="Futura"/>
                        </a:rPr>
                        <a:t>वही है जो आकाशों में भी पूज्य है और धरती में भी पूज्य है और वह तत्वदर्शी, सर्वज्ञ 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And it is He who in heaven is God and in earth is God; He is the All - wise, the All - knowing.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He is the one who is also revered in the sky and is also revered in the earth and he is a philosopher, omnisc.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68859">
                <a:tc>
                  <a:txBody>
                    <a:bodyPr anchor="t" rtlCol="false"/>
                    <a:lstStyle/>
                    <a:p>
                      <a:pPr algn="l">
                        <a:lnSpc>
                          <a:spcPts val="3359"/>
                        </a:lnSpc>
                        <a:defRPr/>
                      </a:pPr>
                      <a:r>
                        <a:rPr lang="en-US" sz="2399">
                          <a:solidFill>
                            <a:srgbClr val="000000"/>
                          </a:solidFill>
                          <a:latin typeface="Futura"/>
                          <a:cs typeface="Futura"/>
                        </a:rPr>
                        <a:t>रहे वे लोग जिन्होंने इनकार किया, तो उनके लिए तबाही है। और उनके कर्मों को अल्लाह ने अकारथ कर दिया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But as for the unbelievers, ill chance shall befall them! He will send their works astray.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Those who refused, so there is havoc for them.And Allah made their deeds unconscious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6544">
                <a:tc>
                  <a:txBody>
                    <a:bodyPr anchor="t" rtlCol="false"/>
                    <a:lstStyle/>
                    <a:p>
                      <a:pPr algn="l">
                        <a:lnSpc>
                          <a:spcPts val="3359"/>
                        </a:lnSpc>
                        <a:defRPr/>
                      </a:pPr>
                      <a:r>
                        <a:rPr lang="en-US" sz="2399">
                          <a:solidFill>
                            <a:srgbClr val="000000"/>
                          </a:solidFill>
                          <a:latin typeface="Futura"/>
                          <a:cs typeface="Futura"/>
                        </a:rPr>
                        <a:t>फिर कैसी रही मेरी यातना और मेरे डरावे?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How then were My chastisement and My warnings?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Futura"/>
                        </a:rPr>
                        <a:t>Then how was my torture and my scared?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52584" y="478140"/>
            <a:ext cx="14921384" cy="753121"/>
          </a:xfrm>
          <a:prstGeom prst="rect">
            <a:avLst/>
          </a:prstGeom>
        </p:spPr>
        <p:txBody>
          <a:bodyPr anchor="t" rtlCol="false" tIns="0" lIns="0" bIns="0" rIns="0">
            <a:spAutoFit/>
          </a:bodyPr>
          <a:lstStyle/>
          <a:p>
            <a:pPr>
              <a:lnSpc>
                <a:spcPts val="4900"/>
              </a:lnSpc>
            </a:pPr>
            <a:r>
              <a:rPr lang="en-US" sz="4900">
                <a:solidFill>
                  <a:srgbClr val="004AAD"/>
                </a:solidFill>
                <a:latin typeface="Futura Bold"/>
              </a:rPr>
              <a:t>TRANSLATION DONE USING GOOGLE TRANSLATOR :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9107412" y="-1711192"/>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208" y="264784"/>
            <a:ext cx="14843305" cy="788046"/>
          </a:xfrm>
          <a:prstGeom prst="rect">
            <a:avLst/>
          </a:prstGeom>
        </p:spPr>
        <p:txBody>
          <a:bodyPr anchor="t" rtlCol="false" tIns="0" lIns="0" bIns="0" rIns="0">
            <a:spAutoFit/>
          </a:bodyPr>
          <a:lstStyle/>
          <a:p>
            <a:pPr>
              <a:lnSpc>
                <a:spcPts val="5900"/>
              </a:lnSpc>
            </a:pPr>
            <a:r>
              <a:rPr lang="en-US" sz="5900">
                <a:solidFill>
                  <a:srgbClr val="004AAD"/>
                </a:solidFill>
                <a:latin typeface="Montserrat Classic Bold"/>
              </a:rPr>
              <a:t>TRAINING METHODS OF AI4BHARAT</a:t>
            </a:r>
          </a:p>
        </p:txBody>
      </p:sp>
      <p:sp>
        <p:nvSpPr>
          <p:cNvPr name="Freeform 4" id="4"/>
          <p:cNvSpPr/>
          <p:nvPr/>
        </p:nvSpPr>
        <p:spPr>
          <a:xfrm flipH="true" flipV="false" rot="8532740">
            <a:off x="-3795520" y="722028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70718" y="1363361"/>
            <a:ext cx="15191387" cy="9136055"/>
            <a:chOff x="0" y="0"/>
            <a:chExt cx="20255183" cy="12181407"/>
          </a:xfrm>
        </p:grpSpPr>
        <p:sp>
          <p:nvSpPr>
            <p:cNvPr name="TextBox 6" id="6"/>
            <p:cNvSpPr txBox="true"/>
            <p:nvPr/>
          </p:nvSpPr>
          <p:spPr>
            <a:xfrm rot="0">
              <a:off x="674893" y="758205"/>
              <a:ext cx="18928326" cy="2713144"/>
            </a:xfrm>
            <a:prstGeom prst="rect">
              <a:avLst/>
            </a:prstGeom>
          </p:spPr>
          <p:txBody>
            <a:bodyPr anchor="t" rtlCol="false" tIns="0" lIns="0" bIns="0" rIns="0">
              <a:spAutoFit/>
            </a:bodyPr>
            <a:lstStyle/>
            <a:p>
              <a:pPr marL="561339" indent="-280669" lvl="1">
                <a:lnSpc>
                  <a:spcPts val="4159"/>
                </a:lnSpc>
                <a:buFont typeface="Arial"/>
                <a:buChar char="•"/>
              </a:pPr>
              <a:r>
                <a:rPr lang="en-US" sz="2599">
                  <a:solidFill>
                    <a:srgbClr val="2E2E2E"/>
                  </a:solidFill>
                  <a:latin typeface="Montserrat Classic"/>
                </a:rPr>
                <a:t>This model uses the powerful Transformer architecture, originally developed for Google Translate, but specifically tailored for Indic languages.</a:t>
              </a:r>
            </a:p>
            <a:p>
              <a:pPr marL="561339" indent="-280669" lvl="1">
                <a:lnSpc>
                  <a:spcPts val="4159"/>
                </a:lnSpc>
                <a:buFont typeface="Arial"/>
                <a:buChar char="•"/>
              </a:pPr>
              <a:r>
                <a:rPr lang="en-US" sz="2599">
                  <a:solidFill>
                    <a:srgbClr val="2E2E2E"/>
                  </a:solidFill>
                  <a:latin typeface="Montserrat Classic"/>
                </a:rPr>
                <a:t> It allows for parallelized processing and attention mechanisms, leading to faster training and better performance.</a:t>
              </a:r>
            </a:p>
          </p:txBody>
        </p:sp>
        <p:sp>
          <p:nvSpPr>
            <p:cNvPr name="TextBox 7" id="7"/>
            <p:cNvSpPr txBox="true"/>
            <p:nvPr/>
          </p:nvSpPr>
          <p:spPr>
            <a:xfrm rot="0">
              <a:off x="0" y="-9525"/>
              <a:ext cx="19934665" cy="862980"/>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TRANSFORMER-BASED MULTILINGUAL NMT:</a:t>
              </a:r>
            </a:p>
          </p:txBody>
        </p:sp>
        <p:sp>
          <p:nvSpPr>
            <p:cNvPr name="TextBox 8" id="8"/>
            <p:cNvSpPr txBox="true"/>
            <p:nvPr/>
          </p:nvSpPr>
          <p:spPr>
            <a:xfrm rot="0">
              <a:off x="674893" y="4589008"/>
              <a:ext cx="18584879" cy="2397972"/>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Montserrat Classic"/>
                </a:rPr>
                <a:t> The model is trained on a massive dataset of parallel text across all 22 scheduled Indic languages and English. </a:t>
              </a:r>
            </a:p>
            <a:p>
              <a:pPr marL="561341" indent="-280670" lvl="1">
                <a:lnSpc>
                  <a:spcPts val="3640"/>
                </a:lnSpc>
                <a:buFont typeface="Arial"/>
                <a:buChar char="•"/>
              </a:pPr>
              <a:r>
                <a:rPr lang="en-US" sz="2600">
                  <a:solidFill>
                    <a:srgbClr val="000000"/>
                  </a:solidFill>
                  <a:latin typeface="Montserrat Classic"/>
                </a:rPr>
                <a:t>This enables it to learn the relationships between different languages and generate accurate translations.</a:t>
              </a:r>
            </a:p>
          </p:txBody>
        </p:sp>
        <p:sp>
          <p:nvSpPr>
            <p:cNvPr name="TextBox 9" id="9"/>
            <p:cNvSpPr txBox="true"/>
            <p:nvPr/>
          </p:nvSpPr>
          <p:spPr>
            <a:xfrm rot="0">
              <a:off x="0" y="3773652"/>
              <a:ext cx="16370783" cy="862980"/>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MULTILINGUAL TRAINING :</a:t>
              </a:r>
            </a:p>
          </p:txBody>
        </p:sp>
        <p:sp>
          <p:nvSpPr>
            <p:cNvPr name="TextBox 10" id="10"/>
            <p:cNvSpPr txBox="true"/>
            <p:nvPr/>
          </p:nvSpPr>
          <p:spPr>
            <a:xfrm rot="0">
              <a:off x="52537" y="7303548"/>
              <a:ext cx="16370783" cy="862965"/>
            </a:xfrm>
            <a:prstGeom prst="rect">
              <a:avLst/>
            </a:prstGeom>
          </p:spPr>
          <p:txBody>
            <a:bodyPr anchor="t" rtlCol="false" tIns="0" lIns="0" bIns="0" rIns="0">
              <a:spAutoFit/>
            </a:bodyPr>
            <a:lstStyle/>
            <a:p>
              <a:pPr>
                <a:lnSpc>
                  <a:spcPts val="4200"/>
                </a:lnSpc>
              </a:pPr>
              <a:r>
                <a:rPr lang="en-US" sz="4200">
                  <a:solidFill>
                    <a:srgbClr val="004AAD"/>
                  </a:solidFill>
                  <a:latin typeface="Futura Bold"/>
                </a:rPr>
                <a:t>SCRIPT UNIFICATION:</a:t>
              </a:r>
            </a:p>
          </p:txBody>
        </p:sp>
        <p:sp>
          <p:nvSpPr>
            <p:cNvPr name="TextBox 11" id="11"/>
            <p:cNvSpPr txBox="true"/>
            <p:nvPr/>
          </p:nvSpPr>
          <p:spPr>
            <a:xfrm rot="0">
              <a:off x="674893" y="8071263"/>
              <a:ext cx="19580289" cy="4110143"/>
            </a:xfrm>
            <a:prstGeom prst="rect">
              <a:avLst/>
            </a:prstGeom>
          </p:spPr>
          <p:txBody>
            <a:bodyPr anchor="t" rtlCol="false" tIns="0" lIns="0" bIns="0" rIns="0">
              <a:spAutoFit/>
            </a:bodyPr>
            <a:lstStyle/>
            <a:p>
              <a:pPr marL="561341" indent="-280670" lvl="1">
                <a:lnSpc>
                  <a:spcPts val="4160"/>
                </a:lnSpc>
                <a:buFont typeface="Arial"/>
                <a:buChar char="•"/>
              </a:pPr>
              <a:r>
                <a:rPr lang="en-US" sz="2600">
                  <a:solidFill>
                    <a:srgbClr val="2E2E2E"/>
                  </a:solidFill>
                  <a:latin typeface="Montserrat Classic"/>
                </a:rPr>
                <a:t> To leverage lexical sharing between languages, IndicTrans2 adopts script unification wherever feasible.</a:t>
              </a:r>
            </a:p>
            <a:p>
              <a:pPr marL="561341" indent="-280670" lvl="1">
                <a:lnSpc>
                  <a:spcPts val="4160"/>
                </a:lnSpc>
                <a:buFont typeface="Arial"/>
                <a:buChar char="•"/>
              </a:pPr>
              <a:r>
                <a:rPr lang="en-US" sz="2600">
                  <a:solidFill>
                    <a:srgbClr val="2E2E2E"/>
                  </a:solidFill>
                  <a:latin typeface="Montserrat Classic"/>
                </a:rPr>
                <a:t> This means that languages like Kashmiri, Manipuri, and Sindhi, which use different scripts, are converted to a common script like Devanagari before translation and then converted back after translation.</a:t>
              </a:r>
            </a:p>
            <a:p>
              <a:pPr>
                <a:lnSpc>
                  <a:spcPts val="416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845187" y="-6270295"/>
            <a:ext cx="21978374" cy="21978374"/>
          </a:xfrm>
          <a:custGeom>
            <a:avLst/>
            <a:gdLst/>
            <a:ahLst/>
            <a:cxnLst/>
            <a:rect r="r" b="b" t="t" l="l"/>
            <a:pathLst>
              <a:path h="21978374" w="21978374">
                <a:moveTo>
                  <a:pt x="0" y="0"/>
                </a:moveTo>
                <a:lnTo>
                  <a:pt x="21978374" y="0"/>
                </a:lnTo>
                <a:lnTo>
                  <a:pt x="21978374" y="21978374"/>
                </a:lnTo>
                <a:lnTo>
                  <a:pt x="0" y="2197837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29550" y="1476798"/>
          <a:ext cx="16428900" cy="8191558"/>
        </p:xfrm>
        <a:graphic>
          <a:graphicData uri="http://schemas.openxmlformats.org/drawingml/2006/table">
            <a:tbl>
              <a:tblPr/>
              <a:tblGrid>
                <a:gridCol w="5476300"/>
                <a:gridCol w="5476300"/>
                <a:gridCol w="5476300"/>
              </a:tblGrid>
              <a:tr h="997956">
                <a:tc>
                  <a:txBody>
                    <a:bodyPr anchor="t" rtlCol="false"/>
                    <a:lstStyle/>
                    <a:p>
                      <a:pPr algn="ctr" marL="0" indent="0" lvl="0">
                        <a:lnSpc>
                          <a:spcPts val="3359"/>
                        </a:lnSpc>
                        <a:spcBef>
                          <a:spcPct val="0"/>
                        </a:spcBef>
                        <a:defRPr/>
                      </a:pPr>
                      <a:r>
                        <a:rPr lang="en-US" sz="2400" strike="noStrike" u="none">
                          <a:solidFill>
                            <a:srgbClr val="000000"/>
                          </a:solidFill>
                          <a:latin typeface="Futura Bold"/>
                        </a:rPr>
                        <a:t>Hindi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Bold"/>
                        </a:rPr>
                        <a:t>English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Bold"/>
                        </a:rPr>
                        <a:t>AI4_Bharat_trans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55353">
                <a:tc>
                  <a:txBody>
                    <a:bodyPr anchor="t" rtlCol="false"/>
                    <a:lstStyle/>
                    <a:p>
                      <a:pPr algn="ctr" marL="0" indent="0" lvl="0">
                        <a:lnSpc>
                          <a:spcPts val="3359"/>
                        </a:lnSpc>
                        <a:spcBef>
                          <a:spcPct val="0"/>
                        </a:spcBef>
                        <a:defRPr/>
                      </a:pPr>
                      <a:r>
                        <a:rPr lang="en-US" sz="2400" strike="noStrike" u="none">
                          <a:solidFill>
                            <a:srgbClr val="000000"/>
                          </a:solidFill>
                          <a:latin typeface="Futura"/>
                          <a:cs typeface="Futura"/>
                        </a:rPr>
                        <a:t>ऐ मेरे बन्दों! आज न तुम्हें कोई भय है और न तुम शोकाकुल होगे।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O My servants, today no fear is on you, neither do you sorrow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O My servants! Today you will have no fear nor will you grieve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70146">
                <a:tc>
                  <a:txBody>
                    <a:bodyPr anchor="t" rtlCol="false"/>
                    <a:lstStyle/>
                    <a:p>
                      <a:pPr algn="ctr" marL="0" indent="0" lvl="0">
                        <a:lnSpc>
                          <a:spcPts val="3359"/>
                        </a:lnSpc>
                        <a:spcBef>
                          <a:spcPct val="0"/>
                        </a:spcBef>
                        <a:defRPr/>
                      </a:pPr>
                      <a:r>
                        <a:rPr lang="en-US" sz="2400" strike="noStrike" u="none">
                          <a:solidFill>
                            <a:srgbClr val="000000"/>
                          </a:solidFill>
                          <a:latin typeface="Futura"/>
                          <a:cs typeface="Futura"/>
                        </a:rPr>
                        <a:t>वही है जो आकाशों में भी पूज्य है और धरती में भी पूज्य है और वह तत्वदर्शी, सर्वज्ञ 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And it is He who in heaven is God and in earth is God; He is the All - wise, the All - knowing.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He is the one who is God in the heavens and God on the earth. He is the Wise and the All Knowing.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2750">
                <a:tc>
                  <a:txBody>
                    <a:bodyPr anchor="t" rtlCol="false"/>
                    <a:lstStyle/>
                    <a:p>
                      <a:pPr algn="ctr" marL="0" indent="0" lvl="0">
                        <a:lnSpc>
                          <a:spcPts val="3359"/>
                        </a:lnSpc>
                        <a:spcBef>
                          <a:spcPct val="0"/>
                        </a:spcBef>
                        <a:defRPr/>
                      </a:pPr>
                      <a:r>
                        <a:rPr lang="en-US" sz="2400" strike="noStrike" u="none">
                          <a:solidFill>
                            <a:srgbClr val="000000"/>
                          </a:solidFill>
                          <a:latin typeface="Futura"/>
                          <a:cs typeface="Futura"/>
                        </a:rPr>
                        <a:t>रहे वे लोग जिन्होंने इनकार किया, तो उनके लिए तबाही है। और उनके कर्मों को अल्लाह ने अकारथ कर दिया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But as for the unbelievers, ill chance shall befall them! He will send their works astray.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But as for those who disbelieve, for them is perdition. And He will waste their deeds.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55353">
                <a:tc>
                  <a:txBody>
                    <a:bodyPr anchor="t" rtlCol="false"/>
                    <a:lstStyle/>
                    <a:p>
                      <a:pPr algn="ctr" marL="0" indent="0" lvl="0">
                        <a:lnSpc>
                          <a:spcPts val="3359"/>
                        </a:lnSpc>
                        <a:spcBef>
                          <a:spcPct val="0"/>
                        </a:spcBef>
                        <a:defRPr/>
                      </a:pPr>
                      <a:r>
                        <a:rPr lang="en-US" sz="2400" strike="noStrike" u="none">
                          <a:solidFill>
                            <a:srgbClr val="000000"/>
                          </a:solidFill>
                          <a:latin typeface="Futura"/>
                          <a:cs typeface="Futura"/>
                        </a:rPr>
                        <a:t>फिर कैसी रही मेरी यातना और मेरे डरावे?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How then were My chastisement and My warnings?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000000"/>
                          </a:solidFill>
                          <a:latin typeface="Futura"/>
                        </a:rPr>
                        <a:t>How [terrible] were My punishment and My warnings!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52584" y="478140"/>
            <a:ext cx="15861900" cy="753121"/>
          </a:xfrm>
          <a:prstGeom prst="rect">
            <a:avLst/>
          </a:prstGeom>
        </p:spPr>
        <p:txBody>
          <a:bodyPr anchor="t" rtlCol="false" tIns="0" lIns="0" bIns="0" rIns="0">
            <a:spAutoFit/>
          </a:bodyPr>
          <a:lstStyle/>
          <a:p>
            <a:pPr>
              <a:lnSpc>
                <a:spcPts val="4900"/>
              </a:lnSpc>
            </a:pPr>
            <a:r>
              <a:rPr lang="en-US" sz="4900">
                <a:solidFill>
                  <a:srgbClr val="004AAD"/>
                </a:solidFill>
                <a:latin typeface="Futura Bold"/>
              </a:rPr>
              <a:t>TRANSLATION DONE USING AI4BHARAT TRANSLATOR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DAF2g-1eRVY</dc:identifier>
  <dcterms:modified xsi:type="dcterms:W3CDTF">2011-08-01T06:04:30Z</dcterms:modified>
  <cp:revision>1</cp:revision>
  <dc:title>ALGORITHMS AND AI</dc:title>
</cp:coreProperties>
</file>